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91" r:id="rId3"/>
    <p:sldId id="308" r:id="rId4"/>
    <p:sldId id="301" r:id="rId5"/>
    <p:sldId id="307" r:id="rId6"/>
    <p:sldId id="314" r:id="rId7"/>
    <p:sldId id="309" r:id="rId8"/>
    <p:sldId id="312" r:id="rId9"/>
    <p:sldId id="315" r:id="rId10"/>
    <p:sldId id="310" r:id="rId11"/>
    <p:sldId id="293" r:id="rId12"/>
    <p:sldId id="296" r:id="rId13"/>
    <p:sldId id="294" r:id="rId14"/>
    <p:sldId id="295" r:id="rId15"/>
    <p:sldId id="297" r:id="rId16"/>
    <p:sldId id="298" r:id="rId17"/>
    <p:sldId id="300" r:id="rId18"/>
    <p:sldId id="305" r:id="rId19"/>
    <p:sldId id="303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Allodi" initials="KA" lastIdx="16" clrIdx="0">
    <p:extLst>
      <p:ext uri="{19B8F6BF-5375-455C-9EA6-DF929625EA0E}">
        <p15:presenceInfo xmlns:p15="http://schemas.microsoft.com/office/powerpoint/2012/main" userId="S-1-5-21-256119485-4170362712-2121866681-1613" providerId="AD"/>
      </p:ext>
    </p:extLst>
  </p:cmAuthor>
  <p:cmAuthor id="2" name="Jaimey Wilman" initials="JW" lastIdx="6" clrIdx="1">
    <p:extLst>
      <p:ext uri="{19B8F6BF-5375-455C-9EA6-DF929625EA0E}">
        <p15:presenceInfo xmlns:p15="http://schemas.microsoft.com/office/powerpoint/2012/main" userId="S-1-5-21-256119485-4170362712-2121866681-1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31E"/>
    <a:srgbClr val="FFEBC8"/>
    <a:srgbClr val="37939B"/>
    <a:srgbClr val="5D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4" autoAdjust="0"/>
    <p:restoredTop sz="94660"/>
  </p:normalViewPr>
  <p:slideViewPr>
    <p:cSldViewPr>
      <p:cViewPr varScale="1">
        <p:scale>
          <a:sx n="67" d="100"/>
          <a:sy n="67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r">
              <a:defRPr sz="1300"/>
            </a:lvl1pPr>
          </a:lstStyle>
          <a:p>
            <a:fld id="{4E7F2869-9FB8-4566-BE18-18CF06930AEB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r">
              <a:defRPr sz="1300"/>
            </a:lvl1pPr>
          </a:lstStyle>
          <a:p>
            <a:fld id="{DF476D3D-862F-4F86-8FD9-C963246573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0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r">
              <a:defRPr sz="1300"/>
            </a:lvl1pPr>
          </a:lstStyle>
          <a:p>
            <a:fld id="{B5974C74-D1E4-488A-8ACD-84597F2DF99F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31" tIns="48116" rIns="96231" bIns="481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231" tIns="48116" rIns="96231" bIns="481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r">
              <a:defRPr sz="1300"/>
            </a:lvl1pPr>
          </a:lstStyle>
          <a:p>
            <a:fld id="{2D531062-46A7-4865-981D-1B6EE5C59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67-40F1-4398-BA33-FCB22670DD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927100"/>
            <a:ext cx="6934200" cy="4622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209800" y="9144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sym typeface="Wingdings 2" pitchFamily="18" charset="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362200" y="11430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sym typeface="Wingdings 2" pitchFamily="18" charset="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0" y="838200"/>
            <a:ext cx="6362884" cy="2641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37939B"/>
                </a:solidFill>
                <a:latin typeface="+mn-lt"/>
                <a:cs typeface="Gill Sans"/>
              </a:rPr>
              <a:t>2019</a:t>
            </a:r>
            <a:r>
              <a:rPr lang="en-US" sz="6000" dirty="0" smtClean="0">
                <a:latin typeface="Gill Sans"/>
                <a:cs typeface="Gill Sans"/>
              </a:rPr>
              <a:t> </a:t>
            </a:r>
            <a:r>
              <a:rPr lang="en-US" sz="4000" dirty="0" smtClean="0">
                <a:latin typeface="Gill Sans"/>
                <a:cs typeface="Gill Sans"/>
              </a:rPr>
              <a:t/>
            </a:r>
            <a:br>
              <a:rPr lang="en-US" sz="4000" dirty="0" smtClean="0">
                <a:latin typeface="Gill Sans"/>
                <a:cs typeface="Gill Sans"/>
              </a:rPr>
            </a:br>
            <a:r>
              <a:rPr lang="en-US" sz="4000" dirty="0" smtClean="0">
                <a:cs typeface="Gill Sans"/>
              </a:rPr>
              <a:t>ASDS Consumer Survey </a:t>
            </a:r>
            <a:r>
              <a:rPr lang="en-US" sz="3600" dirty="0" smtClean="0">
                <a:cs typeface="Gill Sans"/>
              </a:rPr>
              <a:t/>
            </a:r>
            <a:br>
              <a:rPr lang="en-US" sz="3600" dirty="0" smtClean="0">
                <a:cs typeface="Gill Sans"/>
              </a:rPr>
            </a:br>
            <a:r>
              <a:rPr lang="en-US" sz="2590" dirty="0" smtClean="0">
                <a:cs typeface="Gill Sans"/>
              </a:rPr>
              <a:t>on Cosmetic Dermatologic Procedures</a:t>
            </a:r>
            <a:endParaRPr lang="en-US" sz="2590" dirty="0"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3810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3175">
                  <a:noFill/>
                </a:ln>
                <a:solidFill>
                  <a:srgbClr val="37939B"/>
                </a:solidFill>
              </a:rPr>
              <a:t>What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4400" b="1" dirty="0" smtClean="0">
                <a:ln w="3175">
                  <a:noFill/>
                </a:ln>
                <a:solidFill>
                  <a:srgbClr val="D9531E"/>
                </a:solidFill>
              </a:rPr>
              <a:t>Rate &amp; Review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sites are most utilized?</a:t>
            </a:r>
            <a:endParaRPr lang="en-US" sz="36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</a:rPr>
              <a:t>Top</a:t>
            </a:r>
            <a:r>
              <a:rPr lang="en-US" sz="3200" b="1" dirty="0">
                <a:ln w="3175">
                  <a:noFill/>
                </a:ln>
              </a:rPr>
              <a:t> </a:t>
            </a:r>
            <a:r>
              <a:rPr lang="en-US" sz="5400" b="1" dirty="0" smtClean="0">
                <a:ln w="3175">
                  <a:noFill/>
                </a:ln>
              </a:rPr>
              <a:t>5</a:t>
            </a:r>
            <a:r>
              <a:rPr lang="en-US" sz="2700" b="1" dirty="0" smtClean="0">
                <a:ln w="3175">
                  <a:noFill/>
                </a:ln>
              </a:rPr>
              <a:t> </a:t>
            </a:r>
            <a:r>
              <a:rPr lang="en-US" sz="3600" b="1" dirty="0" smtClean="0">
                <a:ln w="3175">
                  <a:noFill/>
                </a:ln>
              </a:rPr>
              <a:t>sites visited:</a:t>
            </a:r>
            <a:endParaRPr lang="en-US" sz="3600" b="1" dirty="0">
              <a:ln w="3175">
                <a:solidFill>
                  <a:srgbClr val="D9531E"/>
                </a:solidFill>
              </a:ln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D9531E"/>
                </a:solidFill>
                <a:cs typeface="Calibri" pitchFamily="34" charset="0"/>
              </a:rPr>
              <a:t>20%   </a:t>
            </a:r>
            <a:r>
              <a:rPr lang="en-US" sz="3200" b="1" dirty="0" smtClean="0">
                <a:cs typeface="Calibri" pitchFamily="34" charset="0"/>
              </a:rPr>
              <a:t>WebMD 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D9531E"/>
                </a:solidFill>
                <a:cs typeface="Calibri" pitchFamily="34" charset="0"/>
              </a:rPr>
              <a:t>12%   </a:t>
            </a:r>
            <a:r>
              <a:rPr lang="en-US" sz="3200" b="1" dirty="0" smtClean="0">
                <a:cs typeface="Calibri" pitchFamily="34" charset="0"/>
              </a:rPr>
              <a:t>Facebook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D9531E"/>
                </a:solidFill>
                <a:cs typeface="Calibri" pitchFamily="34" charset="0"/>
              </a:rPr>
              <a:t>11%   </a:t>
            </a:r>
            <a:r>
              <a:rPr lang="en-US" sz="3200" b="1" dirty="0" smtClean="0">
                <a:cs typeface="Calibri" pitchFamily="34" charset="0"/>
              </a:rPr>
              <a:t>Physician Website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D9531E"/>
                </a:solidFill>
                <a:cs typeface="Calibri" pitchFamily="34" charset="0"/>
              </a:rPr>
              <a:t>11%   </a:t>
            </a:r>
            <a:r>
              <a:rPr lang="en-US" sz="3200" b="1" dirty="0" smtClean="0">
                <a:cs typeface="Calibri" pitchFamily="34" charset="0"/>
              </a:rPr>
              <a:t>Yelp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D9531E"/>
                </a:solidFill>
                <a:cs typeface="Calibri" pitchFamily="34" charset="0"/>
              </a:rPr>
              <a:t>10%   </a:t>
            </a:r>
            <a:r>
              <a:rPr lang="en-US" sz="3200" b="1" dirty="0" err="1" smtClean="0">
                <a:cs typeface="Calibri" pitchFamily="34" charset="0"/>
              </a:rPr>
              <a:t>Healthgrades</a:t>
            </a:r>
            <a:r>
              <a:rPr lang="en-US" sz="3200" b="1" dirty="0" smtClean="0">
                <a:solidFill>
                  <a:srgbClr val="D9531E"/>
                </a:solidFill>
                <a:cs typeface="Calibri" pitchFamily="34" charset="0"/>
              </a:rPr>
              <a:t> </a:t>
            </a:r>
            <a:endParaRPr lang="en-US" sz="3200" b="1" dirty="0">
              <a:solidFill>
                <a:srgbClr val="D9531E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2017.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r="19385"/>
          <a:stretch/>
        </p:blipFill>
        <p:spPr>
          <a:xfrm>
            <a:off x="8610600" y="2133600"/>
            <a:ext cx="3291762" cy="299390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53000" y="1600200"/>
            <a:ext cx="3581400" cy="2209800"/>
          </a:xfrm>
          <a:prstGeom prst="roundRect">
            <a:avLst/>
          </a:prstGeom>
          <a:solidFill>
            <a:srgbClr val="379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69%</a:t>
            </a:r>
          </a:p>
          <a:p>
            <a:pPr algn="ctr"/>
            <a:r>
              <a:rPr lang="en-US" sz="2400" b="1" dirty="0" smtClean="0"/>
              <a:t>of consumers say rate &amp; review sites impact their decision on a cosmetic procedure provider.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18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0" y="457200"/>
            <a:ext cx="8839201" cy="2553057"/>
            <a:chOff x="977514" y="1502928"/>
            <a:chExt cx="8839201" cy="2553057"/>
          </a:xfrm>
        </p:grpSpPr>
        <p:sp>
          <p:nvSpPr>
            <p:cNvPr id="5" name="TextBox 4"/>
            <p:cNvSpPr txBox="1"/>
            <p:nvPr/>
          </p:nvSpPr>
          <p:spPr>
            <a:xfrm>
              <a:off x="977514" y="1655328"/>
              <a:ext cx="883920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n w="3175">
                    <a:noFill/>
                  </a:ln>
                  <a:solidFill>
                    <a:srgbClr val="37939B"/>
                  </a:solidFill>
                </a:rPr>
                <a:t>ALMOST</a:t>
              </a:r>
              <a:br>
                <a:rPr lang="en-US" sz="4800" b="1" dirty="0" smtClean="0">
                  <a:ln w="3175">
                    <a:noFill/>
                  </a:ln>
                  <a:solidFill>
                    <a:srgbClr val="37939B"/>
                  </a:solidFill>
                </a:rPr>
              </a:br>
              <a:r>
                <a:rPr lang="en-US" sz="4800" b="1" dirty="0" smtClean="0">
                  <a:ln w="3175">
                    <a:noFill/>
                  </a:ln>
                  <a:solidFill>
                    <a:srgbClr val="37939B"/>
                  </a:solidFill>
                </a:rPr>
                <a:t>of consumers are </a:t>
              </a:r>
              <a:r>
                <a:rPr lang="en-US" sz="4800" b="1" dirty="0">
                  <a:ln w="3175">
                    <a:noFill/>
                  </a:ln>
                  <a:solidFill>
                    <a:srgbClr val="37939B"/>
                  </a:solidFill>
                </a:rPr>
                <a:t>considering a</a:t>
              </a:r>
            </a:p>
            <a:p>
              <a:r>
                <a:rPr lang="en-US" sz="5400" b="1" dirty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</a:rPr>
                <a:t>COSMETIC </a:t>
              </a:r>
              <a:r>
                <a:rPr lang="en-US" sz="5400" b="1" dirty="0" smtClean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</a:rPr>
                <a:t>PROCEDURE.</a:t>
              </a:r>
              <a:endParaRPr lang="en-US" sz="5400" b="1" dirty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5914" y="1502928"/>
              <a:ext cx="4267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</a:rPr>
                <a:t>70%</a:t>
              </a:r>
              <a:endParaRPr lang="en-US" sz="6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>
          <a:xfrm>
            <a:off x="2986641" y="3371167"/>
            <a:ext cx="2057400" cy="1905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869" r="44742" b="31658"/>
          <a:stretch/>
        </p:blipFill>
        <p:spPr>
          <a:xfrm>
            <a:off x="1185303" y="3371167"/>
            <a:ext cx="1883462" cy="1905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0" r="-1"/>
          <a:stretch/>
        </p:blipFill>
        <p:spPr>
          <a:xfrm>
            <a:off x="5039993" y="3390900"/>
            <a:ext cx="2161196" cy="18852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56" y="3371168"/>
            <a:ext cx="1270000" cy="1905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6274" r="24700" b="17124"/>
          <a:stretch/>
        </p:blipFill>
        <p:spPr>
          <a:xfrm>
            <a:off x="7186487" y="3371167"/>
            <a:ext cx="2259106" cy="1905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877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381000"/>
            <a:ext cx="1181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3175">
                  <a:noFill/>
                </a:ln>
                <a:solidFill>
                  <a:srgbClr val="37939B"/>
                </a:solidFill>
              </a:rPr>
              <a:t>WHY </a:t>
            </a:r>
            <a:r>
              <a:rPr lang="en-US" sz="4000" b="1" dirty="0" smtClean="0">
                <a:ln w="3175">
                  <a:noFill/>
                </a:ln>
                <a:solidFill>
                  <a:srgbClr val="37939B"/>
                </a:solidFill>
              </a:rPr>
              <a:t>are </a:t>
            </a:r>
            <a:r>
              <a:rPr lang="en-US" sz="4000" b="1" dirty="0">
                <a:ln w="3175">
                  <a:noFill/>
                </a:ln>
                <a:solidFill>
                  <a:srgbClr val="37939B"/>
                </a:solidFill>
              </a:rPr>
              <a:t>consumers </a:t>
            </a:r>
            <a:r>
              <a:rPr lang="en-US" sz="4000" b="1" dirty="0" smtClean="0">
                <a:ln w="3175">
                  <a:noFill/>
                </a:ln>
                <a:solidFill>
                  <a:srgbClr val="37939B"/>
                </a:solidFill>
              </a:rPr>
              <a:t>exploring </a:t>
            </a:r>
            <a:r>
              <a:rPr lang="en-US" sz="4000" b="1" dirty="0">
                <a:ln w="3175">
                  <a:noFill/>
                </a:ln>
                <a:solidFill>
                  <a:srgbClr val="37939B"/>
                </a:solidFill>
              </a:rPr>
              <a:t>cosmetic procedures?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7696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Top</a:t>
            </a:r>
            <a:r>
              <a:rPr lang="en-US" sz="27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reasons for </a:t>
            </a:r>
            <a:r>
              <a:rPr lang="en-US" sz="3600" b="1" u="sng" dirty="0" smtClean="0">
                <a:ln w="3175">
                  <a:noFill/>
                </a:ln>
                <a:solidFill>
                  <a:srgbClr val="D9531E"/>
                </a:solidFill>
              </a:rPr>
              <a:t>7 consecutive years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!</a:t>
            </a:r>
            <a:endParaRPr lang="en-US" sz="1600" b="1" dirty="0" smtClean="0">
              <a:ln w="3175">
                <a:solidFill>
                  <a:srgbClr val="D9531E"/>
                </a:solidFill>
              </a:ln>
              <a:solidFill>
                <a:srgbClr val="E48253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</a:rPr>
              <a:t>I want to feel more confident.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ln w="3175">
                  <a:noFill/>
                </a:ln>
              </a:rPr>
              <a:t>I </a:t>
            </a:r>
            <a:r>
              <a:rPr lang="en-US" sz="3200" b="1" dirty="0">
                <a:ln w="3175">
                  <a:noFill/>
                </a:ln>
              </a:rPr>
              <a:t>want to appear more </a:t>
            </a:r>
            <a:r>
              <a:rPr lang="en-US" sz="3200" b="1" dirty="0" smtClean="0">
                <a:ln w="3175">
                  <a:noFill/>
                </a:ln>
              </a:rPr>
              <a:t>attractive.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800"/>
              </a:spcBef>
            </a:pPr>
            <a:r>
              <a:rPr lang="en-US" sz="3200" b="1" dirty="0">
                <a:ln w="3175">
                  <a:noFill/>
                </a:ln>
              </a:rPr>
              <a:t>I want to look as young as I feel for my </a:t>
            </a:r>
            <a:r>
              <a:rPr lang="en-US" sz="3200" b="1" dirty="0" smtClean="0">
                <a:ln w="3175">
                  <a:noFill/>
                </a:ln>
              </a:rPr>
              <a:t>age</a:t>
            </a:r>
          </a:p>
          <a:p>
            <a:pPr algn="ctr">
              <a:spcBef>
                <a:spcPts val="1800"/>
              </a:spcBef>
            </a:pPr>
            <a:r>
              <a:rPr lang="en-US" sz="3200" b="1" dirty="0" smtClean="0">
                <a:ln w="3175">
                  <a:noFill/>
                </a:ln>
              </a:rPr>
              <a:t>I want to do something for myself/reward. </a:t>
            </a:r>
            <a:r>
              <a:rPr lang="en-US" sz="3200" b="1" dirty="0" smtClean="0">
                <a:ln w="3175">
                  <a:noFill/>
                </a:ln>
                <a:solidFill>
                  <a:srgbClr val="37939B"/>
                </a:solidFill>
              </a:rPr>
              <a:t>*</a:t>
            </a:r>
            <a:r>
              <a:rPr lang="en-US" sz="3200" b="1" dirty="0" smtClean="0">
                <a:ln w="3175">
                  <a:noFill/>
                </a:ln>
              </a:rPr>
              <a:t> </a:t>
            </a:r>
            <a:br>
              <a:rPr lang="en-US" sz="3200" b="1" dirty="0" smtClean="0">
                <a:ln w="3175">
                  <a:noFill/>
                </a:ln>
              </a:rPr>
            </a:br>
            <a:r>
              <a:rPr lang="en-US" sz="3200" b="1" dirty="0" smtClean="0">
                <a:ln w="3175">
                  <a:noFill/>
                </a:ln>
              </a:rPr>
              <a:t/>
            </a:r>
            <a:br>
              <a:rPr lang="en-US" sz="3200" b="1" dirty="0" smtClean="0">
                <a:ln w="3175">
                  <a:noFill/>
                </a:ln>
              </a:rPr>
            </a:br>
            <a:r>
              <a:rPr lang="en-US" sz="2400" b="1" i="1" dirty="0" smtClean="0">
                <a:ln w="3175">
                  <a:noFill/>
                </a:ln>
                <a:solidFill>
                  <a:srgbClr val="37939B"/>
                </a:solidFill>
              </a:rPr>
              <a:t>*New for 2019 and tied among top reasons.</a:t>
            </a:r>
            <a:endParaRPr lang="en-US" sz="2400" b="1" i="1" dirty="0">
              <a:ln w="3175">
                <a:noFill/>
              </a:ln>
              <a:solidFill>
                <a:srgbClr val="37939B"/>
              </a:solidFill>
            </a:endParaRPr>
          </a:p>
          <a:p>
            <a:pPr>
              <a:spcBef>
                <a:spcPts val="1800"/>
              </a:spcBef>
            </a:pPr>
            <a:endParaRPr lang="en-US" sz="3200" b="1" dirty="0">
              <a:ln w="3175">
                <a:noFill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5209" r="11146" b="29583"/>
          <a:stretch/>
        </p:blipFill>
        <p:spPr>
          <a:xfrm>
            <a:off x="8382000" y="1600200"/>
            <a:ext cx="3155119" cy="36576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692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81000"/>
            <a:ext cx="7451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Consumers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MOST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bothered by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524000"/>
            <a:ext cx="8458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Excess weight </a:t>
            </a:r>
            <a:r>
              <a:rPr lang="en-US" sz="3000" dirty="0" smtClean="0"/>
              <a:t>on </a:t>
            </a:r>
            <a:r>
              <a:rPr lang="en-US" sz="3000" dirty="0"/>
              <a:t>any part of the body </a:t>
            </a:r>
            <a:r>
              <a:rPr lang="en-US" sz="3000" dirty="0" smtClean="0"/>
              <a:t> </a:t>
            </a:r>
            <a:r>
              <a:rPr lang="en-US" sz="3200" b="1" dirty="0" smtClean="0">
                <a:solidFill>
                  <a:srgbClr val="D9531E"/>
                </a:solidFill>
              </a:rPr>
              <a:t>84%</a:t>
            </a:r>
            <a:endParaRPr lang="en-US" b="1" dirty="0"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000" dirty="0" smtClean="0"/>
              <a:t>Excess fat under the chin or neck  </a:t>
            </a:r>
            <a:r>
              <a:rPr lang="en-US" sz="3200" b="1" dirty="0" smtClean="0">
                <a:solidFill>
                  <a:srgbClr val="D9531E"/>
                </a:solidFill>
              </a:rPr>
              <a:t>73%</a:t>
            </a:r>
            <a:r>
              <a:rPr lang="en-US" sz="2800" b="1" dirty="0" smtClean="0">
                <a:solidFill>
                  <a:srgbClr val="D9531E"/>
                </a:solidFill>
              </a:rPr>
              <a:t> </a:t>
            </a:r>
            <a:endParaRPr lang="en-US" sz="2400" b="1" dirty="0" smtClean="0"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000" dirty="0"/>
              <a:t>Skin texture </a:t>
            </a:r>
            <a:r>
              <a:rPr lang="en-US" sz="3000" dirty="0" smtClean="0"/>
              <a:t>and/or </a:t>
            </a:r>
            <a:r>
              <a:rPr lang="en-US" sz="3000" dirty="0"/>
              <a:t>discoloration  </a:t>
            </a:r>
            <a:r>
              <a:rPr lang="en-US" sz="3200" b="1" dirty="0" smtClean="0">
                <a:solidFill>
                  <a:srgbClr val="D9531E"/>
                </a:solidFill>
              </a:rPr>
              <a:t>71%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3000" dirty="0" smtClean="0"/>
              <a:t>Lines and wrinkles around and under the eyes </a:t>
            </a:r>
            <a:r>
              <a:rPr lang="en-US" sz="3200" b="1" dirty="0" smtClean="0">
                <a:solidFill>
                  <a:srgbClr val="D9531E"/>
                </a:solidFill>
              </a:rPr>
              <a:t>70%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4305300" cy="28702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Rounded Rectangle 7"/>
          <p:cNvSpPr/>
          <p:nvPr/>
        </p:nvSpPr>
        <p:spPr>
          <a:xfrm>
            <a:off x="2819400" y="4419600"/>
            <a:ext cx="6400800" cy="990600"/>
          </a:xfrm>
          <a:prstGeom prst="roundRect">
            <a:avLst/>
          </a:prstGeom>
          <a:solidFill>
            <a:srgbClr val="379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Consistent concerns </a:t>
            </a:r>
            <a:r>
              <a:rPr lang="en-US" sz="3200" b="1" dirty="0" smtClean="0"/>
              <a:t>for 5 </a:t>
            </a:r>
            <a:r>
              <a:rPr lang="en-US" sz="3200" b="1" dirty="0"/>
              <a:t>years!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04800"/>
            <a:ext cx="1173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3175">
                  <a:noFill/>
                </a:ln>
                <a:solidFill>
                  <a:srgbClr val="37939B"/>
                </a:solidFill>
              </a:rPr>
              <a:t>Top     Procedures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consumers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are </a:t>
            </a:r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considering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…</a:t>
            </a:r>
            <a:r>
              <a:rPr lang="en-US" sz="2400" b="1" dirty="0" smtClean="0">
                <a:ln w="3175">
                  <a:noFill/>
                </a:ln>
                <a:solidFill>
                  <a:srgbClr val="37939B"/>
                </a:solidFill>
              </a:rPr>
              <a:t/>
            </a:r>
            <a:br>
              <a:rPr lang="en-US" sz="2400" b="1" dirty="0" smtClean="0">
                <a:ln w="3175">
                  <a:noFill/>
                </a:ln>
                <a:solidFill>
                  <a:srgbClr val="37939B"/>
                </a:solidFill>
              </a:rPr>
            </a:br>
            <a:r>
              <a:rPr lang="en-US" sz="2000" b="1" dirty="0" smtClean="0">
                <a:ln w="3175">
                  <a:noFill/>
                </a:ln>
                <a:solidFill>
                  <a:srgbClr val="37939B"/>
                </a:solidFill>
              </a:rPr>
              <a:t/>
            </a:r>
            <a:br>
              <a:rPr lang="en-US" sz="2000" b="1" dirty="0" smtClean="0">
                <a:ln w="3175">
                  <a:noFill/>
                </a:ln>
                <a:solidFill>
                  <a:srgbClr val="37939B"/>
                </a:solidFill>
              </a:rPr>
            </a:b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	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58%</a:t>
            </a:r>
            <a:r>
              <a:rPr lang="en-US" sz="3200" b="1" dirty="0" smtClean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</a:rPr>
              <a:t>  </a:t>
            </a:r>
            <a:r>
              <a:rPr lang="en-US" sz="2800" b="1" dirty="0" smtClean="0">
                <a:ln w="3175">
                  <a:noFill/>
                </a:ln>
              </a:rPr>
              <a:t>Body sculpting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	56%</a:t>
            </a:r>
            <a:r>
              <a:rPr lang="en-US" sz="2700" b="1" dirty="0" smtClean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</a:rPr>
              <a:t>  </a:t>
            </a:r>
            <a:r>
              <a:rPr lang="en-US" sz="1600" b="1" dirty="0" smtClean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</a:rPr>
              <a:t> </a:t>
            </a:r>
            <a:r>
              <a:rPr lang="en-US" sz="1600" b="1" dirty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</a:rPr>
              <a:t>	</a:t>
            </a:r>
            <a:r>
              <a:rPr lang="en-US" sz="2800" b="1" dirty="0">
                <a:ln w="3175">
                  <a:noFill/>
                </a:ln>
              </a:rPr>
              <a:t>Ultrasound, laser, light and radiofrequency</a:t>
            </a:r>
            <a:r>
              <a:rPr lang="en-US" sz="3200" b="1" dirty="0">
                <a:ln w="3175">
                  <a:noFill/>
                </a:ln>
              </a:rPr>
              <a:t> </a:t>
            </a:r>
            <a:r>
              <a:rPr lang="en-US" sz="2800" b="1" dirty="0">
                <a:ln w="3175">
                  <a:noFill/>
                </a:ln>
              </a:rPr>
              <a:t>treatments for skin 		</a:t>
            </a:r>
            <a:r>
              <a:rPr lang="en-US" sz="2800" b="1" dirty="0" smtClean="0">
                <a:ln w="3175">
                  <a:noFill/>
                </a:ln>
              </a:rPr>
              <a:t>tightening </a:t>
            </a:r>
            <a:r>
              <a:rPr lang="en-US" sz="2800" b="1" dirty="0">
                <a:ln w="3175">
                  <a:noFill/>
                </a:ln>
              </a:rPr>
              <a:t>and wrinkles</a:t>
            </a:r>
            <a:endParaRPr lang="en-US" sz="2800" b="1" dirty="0" smtClean="0">
              <a:ln w="3175">
                <a:noFill/>
              </a:ln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	51%</a:t>
            </a:r>
            <a:r>
              <a:rPr lang="en-US" sz="3200" b="1" dirty="0" smtClean="0">
                <a:ln w="3175">
                  <a:noFill/>
                </a:ln>
                <a:solidFill>
                  <a:srgbClr val="E48253"/>
                </a:solidFill>
              </a:rPr>
              <a:t>  </a:t>
            </a:r>
            <a:r>
              <a:rPr lang="en-US" sz="2800" b="1" dirty="0" smtClean="0">
                <a:ln w="3175">
                  <a:noFill/>
                </a:ln>
              </a:rPr>
              <a:t>Laser hair removal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	51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%</a:t>
            </a:r>
            <a:r>
              <a:rPr lang="en-US" sz="3600" b="1" dirty="0">
                <a:ln w="3175">
                  <a:noFill/>
                </a:ln>
                <a:solidFill>
                  <a:srgbClr val="E48253"/>
                </a:solidFill>
              </a:rPr>
              <a:t>  </a:t>
            </a:r>
            <a:r>
              <a:rPr lang="en-US" sz="2800" b="1" dirty="0">
                <a:ln w="3175">
                  <a:noFill/>
                </a:ln>
              </a:rPr>
              <a:t>Microdermabrasion</a:t>
            </a:r>
          </a:p>
          <a:p>
            <a:pPr>
              <a:spcBef>
                <a:spcPts val="1200"/>
              </a:spcBef>
            </a:pPr>
            <a:r>
              <a:rPr lang="en-US" sz="2700" b="1" dirty="0">
                <a:ln w="3175">
                  <a:noFill/>
                </a:ln>
                <a:solidFill>
                  <a:srgbClr val="D9531E"/>
                </a:solidFill>
              </a:rPr>
              <a:t>	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47%</a:t>
            </a:r>
            <a:r>
              <a:rPr lang="en-US" sz="27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200" b="1" dirty="0" smtClean="0">
                <a:ln w="3175">
                  <a:noFill/>
                </a:ln>
                <a:solidFill>
                  <a:srgbClr val="D9531E"/>
                </a:solidFill>
              </a:rPr>
              <a:t>  </a:t>
            </a:r>
            <a:r>
              <a:rPr lang="en-US" sz="2800" b="1" dirty="0" smtClean="0">
                <a:ln w="3175">
                  <a:noFill/>
                </a:ln>
              </a:rPr>
              <a:t>Injectable wrinkle-relaxers</a:t>
            </a:r>
            <a:endParaRPr lang="en-US" sz="2800" b="1" dirty="0">
              <a:ln w="3175">
                <a:noFill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04800"/>
            <a:ext cx="45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3175">
                  <a:noFill/>
                </a:ln>
                <a:solidFill>
                  <a:srgbClr val="37939B"/>
                </a:solidFill>
              </a:rPr>
              <a:t>5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endParaRPr lang="en-US" sz="1400" b="1" dirty="0">
              <a:ln w="3175">
                <a:noFill/>
              </a:ln>
              <a:solidFill>
                <a:srgbClr val="D9531E"/>
              </a:solidFill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50792" y="7394955"/>
            <a:ext cx="2145792" cy="98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1625" y="8686800"/>
            <a:ext cx="3048000" cy="134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6"/>
          <a:stretch/>
        </p:blipFill>
        <p:spPr bwMode="auto">
          <a:xfrm>
            <a:off x="8229600" y="2819400"/>
            <a:ext cx="3126333" cy="2667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507" y="2640012"/>
            <a:ext cx="4955382" cy="33035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0" y="304800"/>
            <a:ext cx="916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Why are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consumers </a:t>
            </a:r>
            <a:r>
              <a:rPr lang="en-US" sz="6000" b="1" dirty="0" smtClean="0">
                <a:ln w="3175">
                  <a:noFill/>
                </a:ln>
                <a:solidFill>
                  <a:srgbClr val="37939B"/>
                </a:solidFill>
              </a:rPr>
              <a:t>WAITING</a:t>
            </a:r>
            <a:r>
              <a:rPr lang="en-US" sz="3200" b="1" dirty="0" smtClean="0">
                <a:ln w="3175">
                  <a:noFill/>
                </a:ln>
                <a:solidFill>
                  <a:srgbClr val="37939B"/>
                </a:solidFill>
              </a:rPr>
              <a:t>? </a:t>
            </a:r>
            <a:endParaRPr lang="en-US" sz="32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371600"/>
            <a:ext cx="8077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Top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5400" b="1" dirty="0" smtClean="0">
                <a:ln w="3175">
                  <a:noFill/>
                </a:ln>
                <a:solidFill>
                  <a:srgbClr val="D9531E"/>
                </a:solidFill>
              </a:rPr>
              <a:t>4</a:t>
            </a:r>
            <a:r>
              <a:rPr lang="en-US" sz="27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reasons:</a:t>
            </a:r>
            <a:endParaRPr lang="en-US" sz="3600" b="1" dirty="0">
              <a:ln w="3175">
                <a:solidFill>
                  <a:srgbClr val="D9531E"/>
                </a:solidFill>
              </a:ln>
              <a:solidFill>
                <a:srgbClr val="37939B"/>
              </a:solidFill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cs typeface="Calibri" pitchFamily="34" charset="0"/>
              </a:rPr>
              <a:t>Cost </a:t>
            </a:r>
            <a:endParaRPr lang="en-US" sz="3200" b="1" dirty="0" smtClean="0">
              <a:cs typeface="Calibri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cs typeface="Calibri" pitchFamily="34" charset="0"/>
              </a:rPr>
              <a:t>May be painful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cs typeface="Calibri" pitchFamily="34" charset="0"/>
              </a:rPr>
              <a:t>May </a:t>
            </a:r>
            <a:r>
              <a:rPr lang="en-US" sz="3200" b="1" dirty="0">
                <a:cs typeface="Calibri" pitchFamily="34" charset="0"/>
              </a:rPr>
              <a:t>not get the results I’m looking </a:t>
            </a:r>
            <a:r>
              <a:rPr lang="en-US" sz="3200" b="1" dirty="0" smtClean="0">
                <a:cs typeface="Calibri" pitchFamily="34" charset="0"/>
              </a:rPr>
              <a:t>for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cs typeface="Calibri" pitchFamily="34" charset="0"/>
              </a:rPr>
              <a:t>Don't know what type of practitioner to see </a:t>
            </a:r>
            <a:endParaRPr lang="en-US" sz="32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3810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What has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the most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on </a:t>
            </a:r>
            <a:r>
              <a:rPr lang="en-US" sz="4400" b="1" dirty="0" smtClean="0">
                <a:ln w="3175">
                  <a:noFill/>
                </a:ln>
                <a:solidFill>
                  <a:srgbClr val="D9531E"/>
                </a:solidFill>
              </a:rPr>
              <a:t>PRACTITIONER?</a:t>
            </a:r>
            <a:endParaRPr lang="en-US" sz="4400" b="1" dirty="0">
              <a:ln w="3175">
                <a:noFill/>
              </a:ln>
              <a:solidFill>
                <a:srgbClr val="D9531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6477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</a:rPr>
              <a:t>Top </a:t>
            </a:r>
            <a:r>
              <a:rPr lang="en-US" sz="4400" b="1" dirty="0">
                <a:ln w="3175">
                  <a:noFill/>
                </a:ln>
              </a:rPr>
              <a:t>3</a:t>
            </a:r>
            <a:r>
              <a:rPr lang="en-US" sz="3600" b="1" dirty="0">
                <a:ln w="3175">
                  <a:noFill/>
                </a:ln>
              </a:rPr>
              <a:t> </a:t>
            </a:r>
            <a:r>
              <a:rPr lang="en-US" sz="3200" b="1" dirty="0">
                <a:ln w="3175">
                  <a:noFill/>
                </a:ln>
              </a:rPr>
              <a:t>of 11 factors influencing </a:t>
            </a:r>
            <a:br>
              <a:rPr lang="en-US" sz="3200" b="1" dirty="0">
                <a:ln w="3175">
                  <a:noFill/>
                </a:ln>
              </a:rPr>
            </a:br>
            <a:r>
              <a:rPr lang="en-US" sz="3200" b="1" dirty="0">
                <a:ln w="3175">
                  <a:noFill/>
                </a:ln>
              </a:rPr>
              <a:t>the selection of a </a:t>
            </a:r>
            <a:r>
              <a:rPr lang="en-US" sz="3200" b="1" dirty="0" smtClean="0">
                <a:ln w="3175">
                  <a:noFill/>
                </a:ln>
              </a:rPr>
              <a:t>practitioner:</a:t>
            </a: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  <a:t/>
            </a:r>
            <a:b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  <a:t/>
            </a:r>
            <a:b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47%</a:t>
            </a:r>
            <a:r>
              <a:rPr lang="en-US" sz="24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1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24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</a:rPr>
              <a:t>Price</a:t>
            </a:r>
            <a:endParaRPr lang="en-US" sz="28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39%</a:t>
            </a:r>
            <a:r>
              <a:rPr lang="en-US" sz="2800" b="1" dirty="0" smtClean="0">
                <a:ln w="3175">
                  <a:noFill/>
                </a:ln>
                <a:solidFill>
                  <a:srgbClr val="D9531E"/>
                </a:solidFill>
              </a:rPr>
              <a:t>  </a:t>
            </a:r>
            <a:r>
              <a:rPr lang="en-US" sz="3200" b="1" dirty="0" smtClean="0">
                <a:ln w="3175">
                  <a:noFill/>
                </a:ln>
              </a:rPr>
              <a:t>SPECIALTY </a:t>
            </a:r>
            <a:r>
              <a:rPr lang="en-US" sz="3200" b="1" dirty="0">
                <a:ln w="3175">
                  <a:noFill/>
                </a:ln>
              </a:rPr>
              <a:t>in which the </a:t>
            </a:r>
            <a:br>
              <a:rPr lang="en-US" sz="3200" b="1" dirty="0">
                <a:ln w="3175">
                  <a:noFill/>
                </a:ln>
              </a:rPr>
            </a:br>
            <a:r>
              <a:rPr lang="en-US" sz="3200" b="1" dirty="0">
                <a:ln w="3175">
                  <a:noFill/>
                </a:ln>
              </a:rPr>
              <a:t>          </a:t>
            </a:r>
            <a:r>
              <a:rPr lang="en-US" sz="1600" b="1" dirty="0" smtClean="0">
                <a:ln w="3175">
                  <a:noFill/>
                </a:ln>
              </a:rPr>
              <a:t> </a:t>
            </a:r>
            <a:r>
              <a:rPr lang="en-US" sz="3200" b="1" dirty="0" smtClean="0">
                <a:ln w="3175">
                  <a:noFill/>
                </a:ln>
              </a:rPr>
              <a:t>physician </a:t>
            </a:r>
            <a:r>
              <a:rPr lang="en-US" sz="3200" b="1" dirty="0">
                <a:ln w="3175">
                  <a:noFill/>
                </a:ln>
              </a:rPr>
              <a:t>is </a:t>
            </a:r>
            <a:r>
              <a:rPr lang="en-US" sz="3200" b="1" dirty="0" smtClean="0">
                <a:ln w="3175">
                  <a:noFill/>
                </a:ln>
              </a:rPr>
              <a:t>board certified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37%</a:t>
            </a:r>
            <a:r>
              <a:rPr lang="en-US" sz="9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1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600" b="1" dirty="0" smtClean="0">
                <a:ln w="3175">
                  <a:noFill/>
                </a:ln>
                <a:solidFill>
                  <a:srgbClr val="D9531E"/>
                </a:solidFill>
              </a:rPr>
              <a:t>    </a:t>
            </a:r>
            <a:r>
              <a:rPr lang="en-US" sz="3200" b="1" dirty="0" smtClean="0">
                <a:ln w="3175">
                  <a:noFill/>
                </a:ln>
              </a:rPr>
              <a:t>Level of licensure of the</a:t>
            </a:r>
            <a:br>
              <a:rPr lang="en-US" sz="3200" b="1" dirty="0" smtClean="0">
                <a:ln w="3175">
                  <a:noFill/>
                </a:ln>
              </a:rPr>
            </a:br>
            <a:r>
              <a:rPr lang="en-US" sz="3200" b="1" dirty="0" smtClean="0">
                <a:ln w="3175">
                  <a:noFill/>
                </a:ln>
              </a:rPr>
              <a:t>           practitioner </a:t>
            </a:r>
            <a:r>
              <a:rPr lang="en-US" sz="2400" b="1" i="1" dirty="0" smtClean="0">
                <a:ln w="3175">
                  <a:noFill/>
                </a:ln>
                <a:solidFill>
                  <a:srgbClr val="37939B"/>
                </a:solidFill>
              </a:rPr>
              <a:t>*New for 2019</a:t>
            </a:r>
            <a:endParaRPr lang="en-US" sz="2000" b="1" i="1" dirty="0">
              <a:ln w="3175">
                <a:noFill/>
              </a:ln>
              <a:solidFill>
                <a:srgbClr val="37939B"/>
              </a:solidFill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r="41601"/>
          <a:stretch/>
        </p:blipFill>
        <p:spPr>
          <a:xfrm>
            <a:off x="8153400" y="1150441"/>
            <a:ext cx="2667000" cy="45339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662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304800"/>
            <a:ext cx="950672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n w="3175">
                  <a:noFill/>
                </a:ln>
                <a:solidFill>
                  <a:srgbClr val="37939B"/>
                </a:solidFill>
              </a:rPr>
              <a:t>Top </a:t>
            </a:r>
            <a:r>
              <a:rPr lang="en-US" sz="4800" b="1" dirty="0">
                <a:ln w="3175">
                  <a:noFill/>
                </a:ln>
                <a:solidFill>
                  <a:srgbClr val="D9531E"/>
                </a:solidFill>
              </a:rPr>
              <a:t>SATISFACTION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R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atings* </a:t>
            </a:r>
            <a:r>
              <a:rPr lang="en-US" sz="1400" b="1" dirty="0" smtClean="0">
                <a:ln w="3175">
                  <a:noFill/>
                </a:ln>
                <a:solidFill>
                  <a:srgbClr val="37939B"/>
                </a:solidFill>
              </a:rPr>
              <a:t/>
            </a:r>
            <a:br>
              <a:rPr lang="en-US" sz="1400" b="1" dirty="0" smtClean="0">
                <a:ln w="3175">
                  <a:noFill/>
                </a:ln>
                <a:solidFill>
                  <a:srgbClr val="37939B"/>
                </a:solidFill>
              </a:rPr>
            </a:br>
            <a:endParaRPr lang="en-US" sz="1400" b="1" dirty="0" smtClean="0">
              <a:ln w="3175">
                <a:noFill/>
              </a:ln>
            </a:endParaRP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3175">
                  <a:noFill/>
                </a:ln>
              </a:rPr>
              <a:t>Injectable wrinkle-relaxers and fillers</a:t>
            </a: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3175">
                  <a:noFill/>
                </a:ln>
              </a:rPr>
              <a:t>Chemical peels</a:t>
            </a: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3175">
                  <a:noFill/>
                </a:ln>
              </a:rPr>
              <a:t>Microdermabrasion		</a:t>
            </a: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3175">
                  <a:noFill/>
                </a:ln>
              </a:rPr>
              <a:t>Laser </a:t>
            </a:r>
            <a:r>
              <a:rPr lang="en-US" sz="2800" b="1" dirty="0">
                <a:ln w="3175">
                  <a:noFill/>
                </a:ln>
              </a:rPr>
              <a:t>/ light </a:t>
            </a:r>
            <a:r>
              <a:rPr lang="en-US" sz="2800" b="1" dirty="0" smtClean="0">
                <a:ln w="3175">
                  <a:noFill/>
                </a:ln>
              </a:rPr>
              <a:t>therapy for </a:t>
            </a:r>
            <a:r>
              <a:rPr lang="en-US" sz="2800" b="1" dirty="0">
                <a:ln w="3175">
                  <a:noFill/>
                </a:ln>
              </a:rPr>
              <a:t>skin </a:t>
            </a:r>
            <a:r>
              <a:rPr lang="en-US" sz="2800" b="1" dirty="0" smtClean="0">
                <a:ln w="3175">
                  <a:noFill/>
                </a:ln>
              </a:rPr>
              <a:t>tone</a:t>
            </a: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3175">
                  <a:noFill/>
                </a:ln>
              </a:rPr>
              <a:t>Ultrasound</a:t>
            </a:r>
            <a:r>
              <a:rPr lang="en-US" sz="2800" b="1" dirty="0">
                <a:ln w="3175">
                  <a:noFill/>
                </a:ln>
              </a:rPr>
              <a:t>, laser, light and </a:t>
            </a:r>
            <a:r>
              <a:rPr lang="en-US" sz="2800" b="1" dirty="0" smtClean="0">
                <a:ln w="3175">
                  <a:noFill/>
                </a:ln>
              </a:rPr>
              <a:t>radiofrequency</a:t>
            </a:r>
            <a:br>
              <a:rPr lang="en-US" sz="2800" b="1" dirty="0" smtClean="0">
                <a:ln w="3175">
                  <a:noFill/>
                </a:ln>
              </a:rPr>
            </a:br>
            <a:r>
              <a:rPr lang="en-US" sz="2800" b="1" dirty="0" smtClean="0">
                <a:ln w="3175">
                  <a:noFill/>
                </a:ln>
              </a:rPr>
              <a:t>treatments </a:t>
            </a:r>
            <a:r>
              <a:rPr lang="en-US" sz="2800" b="1" dirty="0">
                <a:ln w="3175">
                  <a:noFill/>
                </a:ln>
              </a:rPr>
              <a:t>for skin </a:t>
            </a:r>
            <a:r>
              <a:rPr lang="en-US" sz="2800" b="1" dirty="0" smtClean="0">
                <a:ln w="3175">
                  <a:noFill/>
                </a:ln>
              </a:rPr>
              <a:t>tightening </a:t>
            </a:r>
            <a:r>
              <a:rPr lang="en-US" sz="2800" b="1" dirty="0">
                <a:ln w="3175">
                  <a:noFill/>
                </a:ln>
              </a:rPr>
              <a:t>and wrinkles</a:t>
            </a:r>
            <a:endParaRPr lang="en-US" sz="2800" b="1" dirty="0">
              <a:ln w="3175">
                <a:noFill/>
              </a:ln>
              <a:solidFill>
                <a:srgbClr val="D9531E"/>
              </a:solidFill>
            </a:endParaRPr>
          </a:p>
          <a:p>
            <a:pPr marL="57785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3175">
                  <a:noFill/>
                </a:ln>
              </a:rPr>
              <a:t>Laser </a:t>
            </a:r>
            <a:r>
              <a:rPr lang="en-US" sz="2800" b="1" dirty="0">
                <a:ln w="3175">
                  <a:noFill/>
                </a:ln>
              </a:rPr>
              <a:t>tattoo </a:t>
            </a:r>
            <a:r>
              <a:rPr lang="en-US" sz="2800" b="1" dirty="0" smtClean="0">
                <a:ln w="3175">
                  <a:noFill/>
                </a:ln>
              </a:rPr>
              <a:t>removal</a:t>
            </a:r>
          </a:p>
          <a:p>
            <a:pPr marL="120650">
              <a:spcBef>
                <a:spcPts val="1800"/>
              </a:spcBef>
            </a:pPr>
            <a:r>
              <a:rPr lang="en-US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		</a:t>
            </a:r>
            <a:endParaRPr lang="en-US" sz="24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410200"/>
            <a:ext cx="401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rgbClr val="37939B"/>
                </a:solidFill>
              </a:rPr>
              <a:t>*95% or higher</a:t>
            </a:r>
            <a:endParaRPr lang="en-US" sz="2400" b="1" dirty="0">
              <a:ln w="3175">
                <a:noFill/>
              </a:ln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5937" b="7771"/>
          <a:stretch/>
        </p:blipFill>
        <p:spPr>
          <a:xfrm rot="21441798">
            <a:off x="7171727" y="1966176"/>
            <a:ext cx="4733365" cy="379435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065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228600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Monthly Cost on Personal 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SKIN CARE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P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roducts</a:t>
            </a:r>
            <a:endParaRPr lang="en-US" sz="36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100584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</a:rPr>
              <a:t>Top </a:t>
            </a:r>
            <a:r>
              <a:rPr lang="en-US" sz="4800" b="1" dirty="0">
                <a:ln w="3175">
                  <a:noFill/>
                </a:ln>
              </a:rPr>
              <a:t>3</a:t>
            </a:r>
            <a:r>
              <a:rPr lang="en-US" sz="4000" b="1" dirty="0">
                <a:ln w="3175">
                  <a:noFill/>
                </a:ln>
              </a:rPr>
              <a:t> </a:t>
            </a:r>
            <a:r>
              <a:rPr lang="en-US" sz="3600" b="1" dirty="0" smtClean="0">
                <a:ln w="3175">
                  <a:noFill/>
                </a:ln>
              </a:rPr>
              <a:t>price ranges for monthly consumer spending on skin care products.</a:t>
            </a:r>
            <a:endParaRPr lang="en-US" sz="3600" b="1" dirty="0">
              <a:ln w="3175">
                <a:noFill/>
              </a:ln>
            </a:endParaRPr>
          </a:p>
          <a:p>
            <a:pPr>
              <a:spcBef>
                <a:spcPts val="18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	48%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      </a:t>
            </a:r>
            <a:r>
              <a:rPr lang="en-US" sz="3200" b="1" dirty="0" smtClean="0">
                <a:ln w="3175">
                  <a:noFill/>
                </a:ln>
              </a:rPr>
              <a:t>$1 - $50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	31%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	      </a:t>
            </a:r>
            <a:r>
              <a:rPr lang="en-US" sz="6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 smtClean="0">
                <a:ln w="3175">
                  <a:noFill/>
                </a:ln>
              </a:rPr>
              <a:t>$51 - $100</a:t>
            </a:r>
            <a:endParaRPr lang="en-US" sz="20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	12%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</a:rPr>
              <a:t>         </a:t>
            </a:r>
            <a:r>
              <a:rPr lang="en-US" sz="3200" b="1" dirty="0" smtClean="0">
                <a:ln w="3175">
                  <a:noFill/>
                </a:ln>
              </a:rPr>
              <a:t>$101 - $150</a:t>
            </a:r>
            <a:endParaRPr lang="en-US" sz="24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2017.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9939"/>
          <a:stretch/>
        </p:blipFill>
        <p:spPr>
          <a:xfrm>
            <a:off x="6934200" y="2362200"/>
            <a:ext cx="4535735" cy="2945077"/>
          </a:xfrm>
          <a:prstGeom prst="rect">
            <a:avLst/>
          </a:prstGeom>
          <a:ln>
            <a:noFill/>
          </a:ln>
          <a:effectLst>
            <a:outerShdw blurRad="2794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9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41" y="0"/>
            <a:ext cx="8433581" cy="122436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37939B"/>
                </a:solidFill>
                <a:latin typeface="Georgia" pitchFamily="18" charset="0"/>
                <a:cs typeface="Gill Sans"/>
              </a:rPr>
              <a:t> </a:t>
            </a:r>
            <a:r>
              <a:rPr lang="en-US" sz="5400" b="1" dirty="0" smtClean="0">
                <a:solidFill>
                  <a:srgbClr val="37939B"/>
                </a:solidFill>
                <a:latin typeface="+mn-lt"/>
                <a:cs typeface="Gill Sans"/>
              </a:rPr>
              <a:t>Summary</a:t>
            </a:r>
            <a:endParaRPr lang="en-US" sz="5400" b="1" dirty="0">
              <a:solidFill>
                <a:srgbClr val="37939B"/>
              </a:solidFill>
              <a:latin typeface="+mn-lt"/>
              <a:cs typeface="Gill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11665057" cy="516234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Dermatologists are ranked as the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No.1 influencer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on whether to have a </a:t>
            </a:r>
            <a:r>
              <a:rPr lang="en-US" b="1" dirty="0" smtClean="0"/>
              <a:t>cosmetic procedure </a:t>
            </a:r>
            <a:r>
              <a:rPr lang="en-US" dirty="0" smtClean="0"/>
              <a:t>and for </a:t>
            </a:r>
            <a:r>
              <a:rPr lang="en-US" b="1" dirty="0" smtClean="0"/>
              <a:t>skin care </a:t>
            </a:r>
            <a:r>
              <a:rPr lang="en-US" dirty="0" smtClean="0"/>
              <a:t>decisions.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Specialty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board certification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repeatedly ranked as top factor influencing the selection of a practitioner. 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Almost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70% of consumers </a:t>
            </a:r>
            <a:r>
              <a:rPr lang="en-US" dirty="0"/>
              <a:t>are considering cosmetic procedures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dirty="0" smtClean="0"/>
              <a:t>Of dermatologist physician of choice, more than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60% were an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ASDS member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Social media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rate and review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sites impact </a:t>
            </a:r>
            <a:r>
              <a:rPr lang="en-US" dirty="0" smtClean="0"/>
              <a:t>consumers becoming patients.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433581" cy="122436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37939B"/>
                </a:solidFill>
                <a:latin typeface="Georgia" pitchFamily="18" charset="0"/>
                <a:cs typeface="Gill Sans"/>
              </a:rPr>
              <a:t> </a:t>
            </a:r>
            <a:r>
              <a:rPr lang="en-US" sz="5400" b="1" dirty="0" smtClean="0">
                <a:solidFill>
                  <a:srgbClr val="37939B"/>
                </a:solidFill>
                <a:latin typeface="+mn-lt"/>
                <a:cs typeface="Gill Sans"/>
              </a:rPr>
              <a:t>Methodology</a:t>
            </a:r>
            <a:endParaRPr lang="en-US" sz="5400" b="1" dirty="0">
              <a:solidFill>
                <a:srgbClr val="37939B"/>
              </a:solidFill>
              <a:latin typeface="+mn-lt"/>
              <a:cs typeface="Gill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51623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dirty="0">
                <a:latin typeface="Gill Sans"/>
              </a:rPr>
              <a:t>Developed by </a:t>
            </a:r>
            <a:r>
              <a:rPr lang="en-US" sz="2800" dirty="0" smtClean="0">
                <a:latin typeface="Gill Sans"/>
              </a:rPr>
              <a:t>ASDS Survey Work </a:t>
            </a:r>
            <a:r>
              <a:rPr lang="en-US" sz="2800" dirty="0">
                <a:latin typeface="Gill Sans"/>
              </a:rPr>
              <a:t>Group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Gill Sans"/>
              </a:rPr>
              <a:t>Online survey fielded by Survata </a:t>
            </a:r>
            <a:br>
              <a:rPr lang="en-US" sz="2800" dirty="0" smtClean="0">
                <a:latin typeface="Gill Sans"/>
              </a:rPr>
            </a:br>
            <a:r>
              <a:rPr lang="en-US" sz="2800" dirty="0" smtClean="0">
                <a:latin typeface="Gill Sans"/>
              </a:rPr>
              <a:t>July </a:t>
            </a:r>
            <a:r>
              <a:rPr lang="en-US" sz="2800" dirty="0">
                <a:latin typeface="Gill Sans"/>
              </a:rPr>
              <a:t>3</a:t>
            </a:r>
            <a:r>
              <a:rPr lang="en-US" sz="2800" dirty="0" smtClean="0">
                <a:latin typeface="Gill Sans"/>
              </a:rPr>
              <a:t>0 to Aug. 27, 2019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Gill Sans"/>
              </a:rPr>
              <a:t>3,645</a:t>
            </a:r>
            <a:r>
              <a:rPr lang="en-US" sz="2800" dirty="0" smtClean="0">
                <a:solidFill>
                  <a:srgbClr val="FF0000"/>
                </a:solidFill>
                <a:latin typeface="Gill Sans"/>
              </a:rPr>
              <a:t> </a:t>
            </a:r>
            <a:r>
              <a:rPr lang="en-US" sz="2800" dirty="0" smtClean="0">
                <a:latin typeface="Gill Sans"/>
              </a:rPr>
              <a:t>respondents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Gill Sans"/>
              </a:rPr>
              <a:t>Survey split in four parts with some overlapping questions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1026" name="Picture 2" descr="Group of people with audience and survey concept Stock Photo - 113369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5050971" cy="314282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399" y="228600"/>
            <a:ext cx="11887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Who has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the most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on having</a:t>
            </a:r>
          </a:p>
          <a:p>
            <a:pPr algn="ctr"/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a </a:t>
            </a:r>
            <a:r>
              <a:rPr lang="en-US" sz="4400" b="1" dirty="0" smtClean="0">
                <a:ln w="3175">
                  <a:noFill/>
                </a:ln>
                <a:solidFill>
                  <a:srgbClr val="D9531E"/>
                </a:solidFill>
              </a:rPr>
              <a:t>PROCEDURE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and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4400" b="1" dirty="0" smtClean="0">
                <a:ln w="3175">
                  <a:noFill/>
                </a:ln>
                <a:solidFill>
                  <a:srgbClr val="D9531E"/>
                </a:solidFill>
              </a:rPr>
              <a:t>SKIN CARE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purchases?</a:t>
            </a:r>
            <a:endParaRPr lang="en-US" sz="44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845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400" b="1" dirty="0" smtClean="0">
                <a:ln w="3175">
                  <a:noFill/>
                </a:ln>
                <a:solidFill>
                  <a:srgbClr val="D9531E"/>
                </a:solidFill>
              </a:rPr>
              <a:t>DERMATOLOGISTS Ranked No.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</a:rPr>
              <a:t>1</a:t>
            </a: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7" r="6625"/>
          <a:stretch/>
        </p:blipFill>
        <p:spPr>
          <a:xfrm>
            <a:off x="8153400" y="1905000"/>
            <a:ext cx="3401016" cy="3589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2590800"/>
            <a:ext cx="77645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75">
                  <a:noFill/>
                </a:ln>
              </a:rPr>
              <a:t>Out of 15 factors </a:t>
            </a:r>
            <a:br>
              <a:rPr lang="en-US" sz="3600" b="1" dirty="0" smtClean="0">
                <a:ln w="3175">
                  <a:noFill/>
                </a:ln>
              </a:rPr>
            </a:br>
            <a:r>
              <a:rPr lang="en-US" sz="4000" b="1" dirty="0" smtClean="0">
                <a:ln w="3175">
                  <a:noFill/>
                </a:ln>
              </a:rPr>
              <a:t>influencing</a:t>
            </a:r>
            <a:r>
              <a:rPr lang="en-US" sz="3600" b="1" dirty="0" smtClean="0">
                <a:ln w="3175">
                  <a:noFill/>
                </a:ln>
              </a:rPr>
              <a:t> these decisions,</a:t>
            </a:r>
            <a:endParaRPr lang="en-US" sz="2400" b="1" dirty="0">
              <a:ln w="3175">
                <a:noFill/>
              </a:ln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293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828800"/>
            <a:ext cx="6172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3175">
                  <a:noFill/>
                </a:ln>
              </a:rPr>
              <a:t>Injectable </a:t>
            </a:r>
            <a:r>
              <a:rPr lang="en-US" sz="2800" b="1" dirty="0" smtClean="0">
                <a:ln w="3175">
                  <a:noFill/>
                </a:ln>
              </a:rPr>
              <a:t>wrinkle-relaxers</a:t>
            </a:r>
            <a:r>
              <a:rPr lang="en-US" sz="800" b="1" dirty="0" smtClean="0">
                <a:ln w="3175">
                  <a:noFill/>
                </a:ln>
              </a:rPr>
              <a:t/>
            </a:r>
            <a:br>
              <a:rPr lang="en-US" sz="800" b="1" dirty="0" smtClean="0">
                <a:ln w="3175">
                  <a:noFill/>
                </a:ln>
              </a:rPr>
            </a:br>
            <a:r>
              <a:rPr lang="en-US" sz="800" b="1" dirty="0" smtClean="0">
                <a:ln w="3175">
                  <a:noFill/>
                </a:ln>
              </a:rPr>
              <a:t/>
            </a:r>
            <a:br>
              <a:rPr lang="en-US" sz="800" b="1" dirty="0" smtClean="0">
                <a:ln w="3175">
                  <a:noFill/>
                </a:ln>
              </a:rPr>
            </a:br>
            <a:r>
              <a:rPr lang="en-US" sz="800" b="1" dirty="0" smtClean="0">
                <a:ln w="3175">
                  <a:noFill/>
                </a:ln>
              </a:rPr>
              <a:t/>
            </a:r>
            <a:br>
              <a:rPr lang="en-US" sz="800" b="1" dirty="0" smtClean="0">
                <a:ln w="3175">
                  <a:noFill/>
                </a:ln>
              </a:rPr>
            </a:br>
            <a:endParaRPr lang="en-US" sz="1200" b="1" dirty="0" smtClean="0">
              <a:ln w="3175">
                <a:noFill/>
              </a:ln>
            </a:endParaRPr>
          </a:p>
          <a:p>
            <a:r>
              <a:rPr lang="en-US" sz="2800" b="1" dirty="0">
                <a:ln w="3175">
                  <a:noFill/>
                </a:ln>
              </a:rPr>
              <a:t>Soft-tissue </a:t>
            </a:r>
            <a:r>
              <a:rPr lang="en-US" sz="2800" b="1" dirty="0" smtClean="0">
                <a:ln w="3175">
                  <a:noFill/>
                </a:ln>
              </a:rPr>
              <a:t>fillers</a:t>
            </a:r>
          </a:p>
          <a:p>
            <a:endParaRPr lang="en-US" sz="1200" b="1" dirty="0">
              <a:ln w="3175">
                <a:noFill/>
              </a:ln>
            </a:endParaRPr>
          </a:p>
          <a:p>
            <a:pPr>
              <a:spcBef>
                <a:spcPts val="900"/>
              </a:spcBef>
            </a:pPr>
            <a:r>
              <a:rPr lang="en-US" sz="2800" b="1" dirty="0" smtClean="0">
                <a:ln w="3175">
                  <a:noFill/>
                </a:ln>
              </a:rPr>
              <a:t>Laser </a:t>
            </a:r>
            <a:r>
              <a:rPr lang="en-US" sz="2800" b="1" dirty="0">
                <a:ln w="3175">
                  <a:noFill/>
                </a:ln>
              </a:rPr>
              <a:t>/ light therapy for </a:t>
            </a:r>
            <a:r>
              <a:rPr lang="en-US" sz="2800" b="1" dirty="0" smtClean="0">
                <a:ln w="3175">
                  <a:noFill/>
                </a:ln>
              </a:rPr>
              <a:t>skin </a:t>
            </a:r>
            <a:r>
              <a:rPr lang="en-US" sz="2800" b="1" dirty="0">
                <a:ln w="3175">
                  <a:noFill/>
                </a:ln>
              </a:rPr>
              <a:t>redness, tone and </a:t>
            </a:r>
            <a:r>
              <a:rPr lang="en-US" sz="2800" b="1" dirty="0" smtClean="0">
                <a:ln w="3175">
                  <a:noFill/>
                </a:ln>
              </a:rPr>
              <a:t>scars</a:t>
            </a:r>
            <a:r>
              <a:rPr lang="en-US" sz="800" b="1" dirty="0" smtClean="0">
                <a:ln w="3175">
                  <a:noFill/>
                </a:ln>
              </a:rPr>
              <a:t/>
            </a:r>
            <a:br>
              <a:rPr lang="en-US" sz="800" b="1" dirty="0" smtClean="0">
                <a:ln w="3175">
                  <a:noFill/>
                </a:ln>
              </a:rPr>
            </a:br>
            <a:endParaRPr lang="en-US" sz="800" b="1" dirty="0">
              <a:ln w="3175">
                <a:noFill/>
              </a:ln>
            </a:endParaRPr>
          </a:p>
          <a:p>
            <a:pPr>
              <a:spcBef>
                <a:spcPts val="900"/>
              </a:spcBef>
            </a:pPr>
            <a:r>
              <a:rPr lang="en-US" sz="2800" b="1" dirty="0">
                <a:ln w="3175">
                  <a:noFill/>
                </a:ln>
              </a:rPr>
              <a:t>Varicose and spider vein treatments</a:t>
            </a:r>
            <a:r>
              <a:rPr lang="en-US" sz="2800" b="1" dirty="0" smtClean="0">
                <a:ln w="3175">
                  <a:noFill/>
                </a:ln>
              </a:rPr>
              <a:t/>
            </a:r>
            <a:br>
              <a:rPr lang="en-US" sz="2800" b="1" dirty="0" smtClean="0">
                <a:ln w="3175">
                  <a:noFill/>
                </a:ln>
              </a:rPr>
            </a:br>
            <a:endParaRPr lang="en-US" sz="1200" b="1" dirty="0">
              <a:ln w="3175">
                <a:noFill/>
              </a:ln>
            </a:endParaRPr>
          </a:p>
          <a:p>
            <a:pPr>
              <a:spcBef>
                <a:spcPts val="900"/>
              </a:spcBef>
            </a:pPr>
            <a:r>
              <a:rPr lang="en-US" sz="2800" b="1" dirty="0" smtClean="0">
                <a:ln w="3175">
                  <a:noFill/>
                </a:ln>
              </a:rPr>
              <a:t>Tattoo Removal </a:t>
            </a:r>
          </a:p>
          <a:p>
            <a:pPr>
              <a:spcBef>
                <a:spcPts val="900"/>
              </a:spcBef>
            </a:pPr>
            <a:endParaRPr lang="en-US" sz="2800" dirty="0">
              <a:solidFill>
                <a:srgbClr val="37939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9437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3175">
                  <a:noFill/>
                </a:ln>
                <a:solidFill>
                  <a:srgbClr val="37939B"/>
                </a:solidFill>
              </a:rPr>
              <a:t>Physician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of choice in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5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categories:</a:t>
            </a:r>
            <a:endParaRPr lang="en-US" sz="4000" b="1" dirty="0">
              <a:ln w="3175">
                <a:solidFill>
                  <a:srgbClr val="D9531E"/>
                </a:solidFill>
              </a:ln>
              <a:solidFill>
                <a:srgbClr val="E48253"/>
              </a:solidFill>
            </a:endParaRPr>
          </a:p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DERMATOLOGIST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400" y="1806371"/>
            <a:ext cx="609598" cy="3756228"/>
            <a:chOff x="724851" y="2523425"/>
            <a:chExt cx="405885" cy="2292643"/>
          </a:xfrm>
        </p:grpSpPr>
        <p:sp>
          <p:nvSpPr>
            <p:cNvPr id="29" name="Oval 28"/>
            <p:cNvSpPr/>
            <p:nvPr/>
          </p:nvSpPr>
          <p:spPr>
            <a:xfrm>
              <a:off x="745740" y="301672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5913" y="3027223"/>
              <a:ext cx="399448" cy="40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747187" y="252950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851" y="2523425"/>
              <a:ext cx="401572" cy="40644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47717" y="3494080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4851" y="3513809"/>
              <a:ext cx="403219" cy="40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46496" y="444470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746409" y="3970648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851" y="3978901"/>
              <a:ext cx="405885" cy="40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852" y="4457441"/>
              <a:ext cx="400328" cy="35862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r="4656"/>
          <a:stretch/>
        </p:blipFill>
        <p:spPr>
          <a:xfrm>
            <a:off x="6858000" y="1143000"/>
            <a:ext cx="4862201" cy="2362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Rounded Rectangle 21"/>
          <p:cNvSpPr/>
          <p:nvPr/>
        </p:nvSpPr>
        <p:spPr>
          <a:xfrm>
            <a:off x="7772400" y="3810000"/>
            <a:ext cx="3733800" cy="1676400"/>
          </a:xfrm>
          <a:prstGeom prst="roundRect">
            <a:avLst/>
          </a:prstGeom>
          <a:solidFill>
            <a:srgbClr val="379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Of those that saw a dermatologist, </a:t>
            </a:r>
            <a:r>
              <a:rPr lang="en-US" sz="2400" b="1" dirty="0" smtClean="0"/>
              <a:t>more than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60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 </a:t>
            </a:r>
            <a:r>
              <a:rPr lang="en-US" sz="2400" b="1" dirty="0" smtClean="0"/>
              <a:t>were </a:t>
            </a:r>
            <a:r>
              <a:rPr lang="en-US" sz="2400" b="1" dirty="0"/>
              <a:t>an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ASDS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member.</a:t>
            </a:r>
          </a:p>
        </p:txBody>
      </p:sp>
    </p:spTree>
    <p:extLst>
      <p:ext uri="{BB962C8B-B14F-4D97-AF65-F5344CB8AC3E}">
        <p14:creationId xmlns:p14="http://schemas.microsoft.com/office/powerpoint/2010/main" val="22202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0"/>
            <a:ext cx="5385505" cy="2701996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9" name="TextBox 8"/>
          <p:cNvSpPr txBox="1"/>
          <p:nvPr/>
        </p:nvSpPr>
        <p:spPr>
          <a:xfrm>
            <a:off x="381000" y="381000"/>
            <a:ext cx="1165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Who has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the most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on </a:t>
            </a:r>
            <a:r>
              <a:rPr lang="en-US" sz="4000" b="1" dirty="0" smtClean="0">
                <a:ln w="3175">
                  <a:noFill/>
                </a:ln>
                <a:solidFill>
                  <a:srgbClr val="D9531E"/>
                </a:solidFill>
              </a:rPr>
              <a:t>SKIN CARE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purchases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?</a:t>
            </a:r>
            <a:endParaRPr lang="en-US" sz="44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219200"/>
            <a:ext cx="700254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</a:rPr>
              <a:t>Top </a:t>
            </a:r>
            <a:r>
              <a:rPr lang="en-US" sz="4400" b="1" dirty="0">
                <a:ln w="3175">
                  <a:noFill/>
                </a:ln>
              </a:rPr>
              <a:t>3</a:t>
            </a:r>
            <a:r>
              <a:rPr lang="en-US" sz="3600" b="1" dirty="0" smtClean="0">
                <a:ln w="3175">
                  <a:noFill/>
                </a:ln>
              </a:rPr>
              <a:t> </a:t>
            </a:r>
            <a:r>
              <a:rPr lang="en-US" sz="3200" b="1" dirty="0">
                <a:ln w="3175">
                  <a:noFill/>
                </a:ln>
              </a:rPr>
              <a:t>of 14 factors influencing </a:t>
            </a:r>
            <a:br>
              <a:rPr lang="en-US" sz="3200" b="1" dirty="0">
                <a:ln w="3175">
                  <a:noFill/>
                </a:ln>
              </a:rPr>
            </a:br>
            <a:r>
              <a:rPr lang="en-US" sz="3200" b="1" dirty="0">
                <a:ln w="3175">
                  <a:noFill/>
                </a:ln>
              </a:rPr>
              <a:t>the decision to have a </a:t>
            </a:r>
            <a:r>
              <a:rPr lang="en-US" sz="3200" b="1" dirty="0" smtClean="0">
                <a:ln w="3175">
                  <a:noFill/>
                </a:ln>
              </a:rPr>
              <a:t>procedure: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8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45%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  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DERMATOLOGIST</a:t>
            </a:r>
            <a:endParaRPr lang="en-US" sz="3200" b="1" dirty="0">
              <a:ln w="3175">
                <a:noFill/>
              </a:ln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32%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</a:t>
            </a: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6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</a:rPr>
              <a:t>Friends</a:t>
            </a:r>
            <a:endParaRPr lang="en-US" sz="20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28%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</a:rPr>
              <a:t>   </a:t>
            </a:r>
            <a:r>
              <a:rPr lang="en-US" sz="3200" b="1" dirty="0" smtClean="0">
                <a:ln w="3175">
                  <a:noFill/>
                </a:ln>
              </a:rPr>
              <a:t>Social Media</a:t>
            </a:r>
          </a:p>
          <a:p>
            <a:pPr>
              <a:spcBef>
                <a:spcPts val="1200"/>
              </a:spcBef>
            </a:pPr>
            <a:endParaRPr lang="en-US" sz="24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95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399" y="228600"/>
            <a:ext cx="11887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noFill/>
                </a:ln>
                <a:solidFill>
                  <a:srgbClr val="37939B"/>
                </a:solidFill>
              </a:rPr>
              <a:t>Does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4400" b="1" dirty="0" smtClean="0">
                <a:ln w="3175">
                  <a:noFill/>
                </a:ln>
                <a:solidFill>
                  <a:srgbClr val="D9531E"/>
                </a:solidFill>
              </a:rPr>
              <a:t>SOCIAL </a:t>
            </a:r>
            <a:r>
              <a:rPr lang="en-US" sz="4800" b="1" dirty="0" smtClean="0">
                <a:ln w="3175">
                  <a:noFill/>
                </a:ln>
                <a:solidFill>
                  <a:srgbClr val="D9531E"/>
                </a:solidFill>
              </a:rPr>
              <a:t>MEDIA </a:t>
            </a:r>
            <a:r>
              <a:rPr lang="en-US" sz="4000" b="1" dirty="0" smtClean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br>
              <a:rPr lang="en-US" sz="4000" b="1" dirty="0" smtClean="0">
                <a:ln w="3175">
                  <a:noFill/>
                </a:ln>
                <a:solidFill>
                  <a:srgbClr val="37939B"/>
                </a:solidFill>
              </a:rPr>
            </a:br>
            <a:r>
              <a:rPr lang="en-US" sz="4000" b="1" dirty="0" smtClean="0">
                <a:ln w="3175">
                  <a:noFill/>
                </a:ln>
                <a:solidFill>
                  <a:srgbClr val="37939B"/>
                </a:solidFill>
              </a:rPr>
              <a:t>PROCEDURES and SKIN CARE purchases?</a:t>
            </a:r>
            <a:endParaRPr lang="en-US" sz="48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8258" r="29713" b="12670"/>
          <a:stretch/>
        </p:blipFill>
        <p:spPr>
          <a:xfrm>
            <a:off x="7924800" y="1752600"/>
            <a:ext cx="3862754" cy="32609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2133600"/>
            <a:ext cx="9372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     Digital conversations are impacting </a:t>
            </a:r>
            <a:b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                 consumer behavior.</a:t>
            </a:r>
          </a:p>
          <a:p>
            <a:endParaRPr lang="en-US" sz="3600" b="1" dirty="0" smtClean="0">
              <a:ln w="3175">
                <a:noFill/>
              </a:ln>
              <a:solidFill>
                <a:srgbClr val="D9531E"/>
              </a:solidFill>
            </a:endParaRPr>
          </a:p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                    </a:t>
            </a:r>
            <a:r>
              <a:rPr lang="en-US" sz="4000" b="1" dirty="0" smtClean="0">
                <a:ln w="3175">
                  <a:noFill/>
                </a:ln>
                <a:solidFill>
                  <a:srgbClr val="D9531E"/>
                </a:solidFill>
              </a:rPr>
              <a:t>28%   </a:t>
            </a:r>
            <a:r>
              <a:rPr lang="en-US" sz="4000" b="1" dirty="0" smtClean="0">
                <a:ln w="3175">
                  <a:noFill/>
                </a:ln>
              </a:rPr>
              <a:t>Skin Care </a:t>
            </a:r>
          </a:p>
          <a:p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4000" b="1" dirty="0" smtClean="0">
                <a:ln w="3175">
                  <a:noFill/>
                </a:ln>
                <a:solidFill>
                  <a:srgbClr val="D9531E"/>
                </a:solidFill>
              </a:rPr>
              <a:t>                  24</a:t>
            </a:r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%   </a:t>
            </a:r>
            <a:r>
              <a:rPr lang="en-US" sz="4000" b="1" dirty="0" smtClean="0">
                <a:ln w="3175">
                  <a:noFill/>
                </a:ln>
              </a:rPr>
              <a:t>Procedures</a:t>
            </a:r>
            <a:endParaRPr lang="en-US" sz="3200" b="1" dirty="0" smtClean="0">
              <a:ln w="3175">
                <a:noFill/>
              </a:ln>
            </a:endParaRPr>
          </a:p>
          <a:p>
            <a:r>
              <a:rPr lang="en-US" sz="24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1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endParaRPr lang="en-US" sz="28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339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5859" y="2286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The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4800" b="1" dirty="0" smtClean="0">
                <a:ln w="3175">
                  <a:noFill/>
                </a:ln>
                <a:solidFill>
                  <a:srgbClr val="D9531E"/>
                </a:solidFill>
              </a:rPr>
              <a:t>SOCIAL MEDIA 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C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hannels</a:t>
            </a:r>
            <a:endParaRPr lang="en-US" sz="40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34290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75">
                  <a:noFill/>
                </a:ln>
              </a:rPr>
              <a:t>Top </a:t>
            </a:r>
            <a:r>
              <a:rPr lang="en-US" sz="4400" b="1" dirty="0" smtClean="0">
                <a:ln w="3175">
                  <a:noFill/>
                </a:ln>
              </a:rPr>
              <a:t>3</a:t>
            </a:r>
            <a:r>
              <a:rPr lang="en-US" sz="3600" b="1" dirty="0" smtClean="0">
                <a:ln w="3175">
                  <a:noFill/>
                </a:ln>
              </a:rPr>
              <a:t> platforms:</a:t>
            </a:r>
            <a:endParaRPr lang="en-US" sz="3200" b="1" dirty="0" smtClean="0">
              <a:ln w="3175">
                <a:noFill/>
              </a:ln>
            </a:endParaRPr>
          </a:p>
          <a:p>
            <a:pPr>
              <a:spcBef>
                <a:spcPts val="18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26%    </a:t>
            </a:r>
            <a:r>
              <a:rPr lang="en-US" sz="3600" b="1" dirty="0" smtClean="0">
                <a:ln w="3175">
                  <a:noFill/>
                </a:ln>
              </a:rPr>
              <a:t>Facebook</a:t>
            </a:r>
            <a:endParaRPr lang="en-US" sz="3600" b="1" dirty="0">
              <a:ln w="3175">
                <a:noFill/>
              </a:ln>
            </a:endParaRPr>
          </a:p>
          <a:p>
            <a:pPr>
              <a:spcBef>
                <a:spcPts val="18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19%    </a:t>
            </a:r>
            <a:r>
              <a:rPr lang="en-US" sz="3600" b="1" dirty="0" smtClean="0">
                <a:ln w="3175">
                  <a:noFill/>
                </a:ln>
              </a:rPr>
              <a:t>YouTube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17%    </a:t>
            </a:r>
            <a:r>
              <a:rPr lang="en-US" sz="3600" b="1" dirty="0" smtClean="0">
                <a:ln w="3175">
                  <a:noFill/>
                </a:ln>
              </a:rPr>
              <a:t>Instagram</a:t>
            </a:r>
            <a:endParaRPr lang="en-US" sz="36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2057400"/>
            <a:ext cx="3352800" cy="2514600"/>
          </a:xfrm>
          <a:prstGeom prst="roundRect">
            <a:avLst/>
          </a:prstGeom>
          <a:solidFill>
            <a:srgbClr val="379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43%</a:t>
            </a:r>
          </a:p>
          <a:p>
            <a:pPr algn="ctr"/>
            <a:r>
              <a:rPr lang="en-US" sz="2400" b="1" dirty="0" smtClean="0"/>
              <a:t>A </a:t>
            </a:r>
            <a:r>
              <a:rPr lang="en-US" sz="2400" b="1" dirty="0"/>
              <a:t>provider’s social media presence </a:t>
            </a:r>
            <a:r>
              <a:rPr lang="en-US" sz="2400" b="1" dirty="0" smtClean="0"/>
              <a:t>impacts consumers’ decision </a:t>
            </a:r>
            <a:r>
              <a:rPr lang="en-US" sz="2400" b="1" dirty="0"/>
              <a:t>to schedule an appointment.</a:t>
            </a:r>
          </a:p>
        </p:txBody>
      </p:sp>
      <p:pic>
        <p:nvPicPr>
          <p:cNvPr id="4108" name="Picture 1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752600"/>
            <a:ext cx="3375720" cy="39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810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What </a:t>
            </a:r>
            <a:r>
              <a:rPr lang="en-US" sz="4000" b="1" dirty="0" smtClean="0">
                <a:ln w="3175">
                  <a:noFill/>
                </a:ln>
                <a:solidFill>
                  <a:srgbClr val="D9531E"/>
                </a:solidFill>
              </a:rPr>
              <a:t>DIGITAL SOURCES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influence skin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h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ealth decisions?</a:t>
            </a:r>
            <a:endParaRPr lang="en-US" sz="44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594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75">
                  <a:noFill/>
                </a:ln>
              </a:rPr>
              <a:t>Top </a:t>
            </a:r>
            <a:r>
              <a:rPr lang="en-US" sz="4400" b="1" dirty="0">
                <a:ln w="3175">
                  <a:noFill/>
                </a:ln>
              </a:rPr>
              <a:t>4</a:t>
            </a:r>
            <a:r>
              <a:rPr lang="en-US" sz="3600" b="1" dirty="0" smtClean="0">
                <a:ln w="3175">
                  <a:noFill/>
                </a:ln>
              </a:rPr>
              <a:t> sources: </a:t>
            </a:r>
          </a:p>
          <a:p>
            <a:endParaRPr lang="en-US" sz="3600" b="1" dirty="0">
              <a:ln w="3175">
                <a:noFill/>
              </a:ln>
              <a:solidFill>
                <a:srgbClr val="D9531E"/>
              </a:solidFill>
            </a:endParaRPr>
          </a:p>
          <a:p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15%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  </a:t>
            </a:r>
            <a:r>
              <a:rPr lang="en-US" sz="3200" b="1" dirty="0" smtClean="0">
                <a:ln w="3175">
                  <a:noFill/>
                </a:ln>
              </a:rPr>
              <a:t>Physician Website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14%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 </a:t>
            </a: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6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 smtClean="0">
                <a:ln w="3175">
                  <a:noFill/>
                </a:ln>
              </a:rPr>
              <a:t>Facebook</a:t>
            </a:r>
            <a:endParaRPr lang="en-US" sz="20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11%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</a:rPr>
              <a:t>    </a:t>
            </a:r>
            <a:r>
              <a:rPr lang="en-US" sz="3200" b="1" dirty="0" smtClean="0">
                <a:ln w="3175">
                  <a:noFill/>
                </a:ln>
              </a:rPr>
              <a:t>Online Magazines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10%   </a:t>
            </a:r>
            <a:r>
              <a:rPr lang="en-US" sz="3200" b="1" dirty="0" smtClean="0">
                <a:ln w="3175">
                  <a:noFill/>
                </a:ln>
              </a:rPr>
              <a:t>YouTube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endParaRPr lang="en-US" sz="24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1905000"/>
            <a:ext cx="2743200" cy="2743200"/>
          </a:xfrm>
          <a:prstGeom prst="roundRect">
            <a:avLst/>
          </a:prstGeom>
          <a:solidFill>
            <a:srgbClr val="379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41%</a:t>
            </a:r>
          </a:p>
          <a:p>
            <a:pPr algn="ctr"/>
            <a:r>
              <a:rPr lang="en-US" sz="2400" b="1" dirty="0" smtClean="0"/>
              <a:t>Follow the social media of the provider they are seeing or consider seeing.</a:t>
            </a:r>
            <a:endParaRPr lang="en-US" sz="2400" b="1" dirty="0"/>
          </a:p>
        </p:txBody>
      </p:sp>
      <p:pic>
        <p:nvPicPr>
          <p:cNvPr id="5122" name="Picture 2" descr="Image result for online communication 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57400"/>
            <a:ext cx="36575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5859" y="228600"/>
            <a:ext cx="12192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T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he </a:t>
            </a:r>
            <a:r>
              <a:rPr lang="en-US" sz="4800" b="1" dirty="0" smtClean="0">
                <a:ln w="3175">
                  <a:noFill/>
                </a:ln>
                <a:solidFill>
                  <a:srgbClr val="D9531E"/>
                </a:solidFill>
              </a:rPr>
              <a:t>Digital Content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Followed</a:t>
            </a:r>
            <a:endParaRPr lang="en-US" sz="40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590800"/>
            <a:ext cx="5943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95%    </a:t>
            </a:r>
            <a:r>
              <a:rPr lang="en-US" sz="3200" b="1" dirty="0" smtClean="0">
                <a:ln w="3175">
                  <a:noFill/>
                </a:ln>
              </a:rPr>
              <a:t>Influencers/Celebrities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3%      </a:t>
            </a:r>
            <a:r>
              <a:rPr lang="en-US" sz="3200" b="1" dirty="0" smtClean="0">
                <a:ln w="3175">
                  <a:noFill/>
                </a:ln>
              </a:rPr>
              <a:t>Publication/News Sources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1%      </a:t>
            </a:r>
            <a:r>
              <a:rPr lang="en-US" sz="3200" b="1" dirty="0" smtClean="0">
                <a:ln w="3175">
                  <a:noFill/>
                </a:ln>
              </a:rPr>
              <a:t>Retailers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0.6%   </a:t>
            </a:r>
            <a:r>
              <a:rPr lang="en-US" sz="3200" b="1" dirty="0" smtClean="0">
                <a:ln w="3175">
                  <a:noFill/>
                </a:ln>
              </a:rPr>
              <a:t>Physician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0.6%   </a:t>
            </a:r>
            <a:r>
              <a:rPr lang="en-US" sz="3200" b="1" dirty="0" smtClean="0">
                <a:ln w="3175">
                  <a:noFill/>
                </a:ln>
              </a:rPr>
              <a:t>Medical Association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endParaRPr lang="en-US" sz="3200" b="1" dirty="0" smtClean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endParaRPr lang="en-US" sz="24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2514658"/>
            <a:ext cx="4362450" cy="290818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219200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3175">
                  <a:noFill/>
                </a:ln>
              </a:rPr>
              <a:t>Of the consumers polled on the online social content they are following, 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influencers </a:t>
            </a:r>
            <a:r>
              <a:rPr lang="en-US" sz="2800" b="1" dirty="0" smtClean="0">
                <a:ln w="3175">
                  <a:noFill/>
                </a:ln>
              </a:rPr>
              <a:t>have the largest share of consumer attention.</a:t>
            </a:r>
            <a:endParaRPr lang="en-US" sz="28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000" b="1" dirty="0" smtClean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ln w="3175">
                  <a:noFill/>
                </a:ln>
                <a:latin typeface="Gill Sans"/>
              </a:rPr>
              <a:t> </a:t>
            </a:r>
            <a:endParaRPr lang="en-US" b="1" dirty="0">
              <a:ln w="3175">
                <a:noFill/>
              </a:ln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717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8518</TotalTime>
  <Words>518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Gill Sans</vt:lpstr>
      <vt:lpstr>Wingdings</vt:lpstr>
      <vt:lpstr>Wingdings 2</vt:lpstr>
      <vt:lpstr>Office Theme</vt:lpstr>
      <vt:lpstr>PowerPoint Presentation</vt:lpstr>
      <vt:lpstr>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Summary</vt:lpstr>
    </vt:vector>
  </TitlesOfParts>
  <Company>ASDS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Society for  Dermatologic Surgery</dc:title>
  <dc:creator>jkremer</dc:creator>
  <cp:lastModifiedBy>Jaimey Wilman</cp:lastModifiedBy>
  <cp:revision>289</cp:revision>
  <cp:lastPrinted>2018-05-02T19:52:26Z</cp:lastPrinted>
  <dcterms:created xsi:type="dcterms:W3CDTF">2013-03-20T18:58:06Z</dcterms:created>
  <dcterms:modified xsi:type="dcterms:W3CDTF">2019-10-14T17:30:43Z</dcterms:modified>
</cp:coreProperties>
</file>