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2"/>
  </p:notesMasterIdLst>
  <p:handoutMasterIdLst>
    <p:handoutMasterId r:id="rId23"/>
  </p:handoutMasterIdLst>
  <p:sldIdLst>
    <p:sldId id="256" r:id="rId2"/>
    <p:sldId id="258" r:id="rId3"/>
    <p:sldId id="257" r:id="rId4"/>
    <p:sldId id="269" r:id="rId5"/>
    <p:sldId id="273" r:id="rId6"/>
    <p:sldId id="296" r:id="rId7"/>
    <p:sldId id="277" r:id="rId8"/>
    <p:sldId id="276" r:id="rId9"/>
    <p:sldId id="283" r:id="rId10"/>
    <p:sldId id="270" r:id="rId11"/>
    <p:sldId id="275" r:id="rId12"/>
    <p:sldId id="295" r:id="rId13"/>
    <p:sldId id="278" r:id="rId14"/>
    <p:sldId id="280" r:id="rId15"/>
    <p:sldId id="281" r:id="rId16"/>
    <p:sldId id="271" r:id="rId17"/>
    <p:sldId id="285" r:id="rId18"/>
    <p:sldId id="286" r:id="rId19"/>
    <p:sldId id="287" r:id="rId20"/>
    <p:sldId id="293" r:id="rId21"/>
  </p:sldIdLst>
  <p:sldSz cx="18288000" cy="10287000"/>
  <p:notesSz cx="7315200" cy="9601200"/>
  <p:embeddedFontLst>
    <p:embeddedFont>
      <p:font typeface="Archivo Black" panose="020B0604020202020204" charset="0"/>
      <p:regular r:id="rId24"/>
    </p:embeddedFont>
    <p:embeddedFont>
      <p:font typeface="Calibri" panose="020F0502020204030204" pitchFamily="34" charset="0"/>
      <p:regular r:id="rId25"/>
      <p:bold r:id="rId26"/>
      <p:italic r:id="rId27"/>
      <p:boldItalic r:id="rId28"/>
    </p:embeddedFont>
    <p:embeddedFont>
      <p:font typeface="Montserrat Medium" panose="00000600000000000000" pitchFamily="2" charset="0"/>
      <p:regular r:id="rId29"/>
      <p:italic r:id="rId3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BB69714-DA54-39B9-FC56-ACFBAAF80A52}" name="Liz Juchno" initials="LJ" userId="S::ljuchno@asds.net::6de23529-cec0-4542-bd00-f29993ff269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F9F9"/>
    <a:srgbClr val="FFFFFF"/>
    <a:srgbClr val="FF99FF"/>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877" autoAdjust="0"/>
    <p:restoredTop sz="94830" autoAdjust="0"/>
  </p:normalViewPr>
  <p:slideViewPr>
    <p:cSldViewPr>
      <p:cViewPr>
        <p:scale>
          <a:sx n="50" d="100"/>
          <a:sy n="50" d="100"/>
        </p:scale>
        <p:origin x="870" y="80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7662"/>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28"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4.fntdata"/><Relationship Id="rId30" Type="http://schemas.openxmlformats.org/officeDocument/2006/relationships/font" Target="fonts/font7.fntdata"/><Relationship Id="rId35" Type="http://schemas.microsoft.com/office/2018/10/relationships/authors" Targe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C4225EB-E359-ED25-8EC5-6136A5710F83}"/>
              </a:ext>
            </a:extLst>
          </p:cNvPr>
          <p:cNvSpPr>
            <a:spLocks noGrp="1"/>
          </p:cNvSpPr>
          <p:nvPr>
            <p:ph type="hdr" sz="quarter"/>
          </p:nvPr>
        </p:nvSpPr>
        <p:spPr>
          <a:xfrm>
            <a:off x="0" y="0"/>
            <a:ext cx="3170238" cy="481013"/>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F3CCD249-C524-64C6-364F-75577157B3C5}"/>
              </a:ext>
            </a:extLst>
          </p:cNvPr>
          <p:cNvSpPr>
            <a:spLocks noGrp="1"/>
          </p:cNvSpPr>
          <p:nvPr>
            <p:ph type="dt" sz="quarter" idx="1"/>
          </p:nvPr>
        </p:nvSpPr>
        <p:spPr>
          <a:xfrm>
            <a:off x="4143375" y="0"/>
            <a:ext cx="3170238" cy="481013"/>
          </a:xfrm>
          <a:prstGeom prst="rect">
            <a:avLst/>
          </a:prstGeom>
        </p:spPr>
        <p:txBody>
          <a:bodyPr vert="horz" lIns="91440" tIns="45720" rIns="91440" bIns="45720" rtlCol="0"/>
          <a:lstStyle>
            <a:lvl1pPr algn="r">
              <a:defRPr sz="1200"/>
            </a:lvl1pPr>
          </a:lstStyle>
          <a:p>
            <a:fld id="{E277EC3D-E2E7-480C-B7A8-1F3061D41222}" type="datetimeFigureOut">
              <a:rPr lang="en-US" smtClean="0"/>
              <a:t>9/26/2023</a:t>
            </a:fld>
            <a:endParaRPr lang="en-US"/>
          </a:p>
        </p:txBody>
      </p:sp>
      <p:sp>
        <p:nvSpPr>
          <p:cNvPr id="4" name="Footer Placeholder 3">
            <a:extLst>
              <a:ext uri="{FF2B5EF4-FFF2-40B4-BE49-F238E27FC236}">
                <a16:creationId xmlns:a16="http://schemas.microsoft.com/office/drawing/2014/main" id="{3E7B7B8F-5384-23A0-8DA6-D7E436D443DC}"/>
              </a:ext>
            </a:extLst>
          </p:cNvPr>
          <p:cNvSpPr>
            <a:spLocks noGrp="1"/>
          </p:cNvSpPr>
          <p:nvPr>
            <p:ph type="ftr" sz="quarter" idx="2"/>
          </p:nvPr>
        </p:nvSpPr>
        <p:spPr>
          <a:xfrm>
            <a:off x="0" y="9120188"/>
            <a:ext cx="3170238" cy="481012"/>
          </a:xfrm>
          <a:prstGeom prst="rect">
            <a:avLst/>
          </a:prstGeom>
        </p:spPr>
        <p:txBody>
          <a:bodyPr vert="horz" lIns="91440" tIns="45720" rIns="91440" bIns="45720" rtlCol="0" anchor="b"/>
          <a:lstStyle>
            <a:lvl1pPr algn="l">
              <a:defRPr sz="1200"/>
            </a:lvl1pPr>
          </a:lstStyle>
          <a:p>
            <a:r>
              <a:rPr lang="en-US"/>
              <a:t>American Society for Dermatologic Surgery</a:t>
            </a:r>
          </a:p>
        </p:txBody>
      </p:sp>
      <p:sp>
        <p:nvSpPr>
          <p:cNvPr id="5" name="Slide Number Placeholder 4">
            <a:extLst>
              <a:ext uri="{FF2B5EF4-FFF2-40B4-BE49-F238E27FC236}">
                <a16:creationId xmlns:a16="http://schemas.microsoft.com/office/drawing/2014/main" id="{C09F67F0-DF7F-1306-1CE6-D6B1995E4852}"/>
              </a:ext>
            </a:extLst>
          </p:cNvPr>
          <p:cNvSpPr>
            <a:spLocks noGrp="1"/>
          </p:cNvSpPr>
          <p:nvPr>
            <p:ph type="sldNum" sz="quarter" idx="3"/>
          </p:nvPr>
        </p:nvSpPr>
        <p:spPr>
          <a:xfrm>
            <a:off x="4143375" y="9120188"/>
            <a:ext cx="3170238" cy="481012"/>
          </a:xfrm>
          <a:prstGeom prst="rect">
            <a:avLst/>
          </a:prstGeom>
        </p:spPr>
        <p:txBody>
          <a:bodyPr vert="horz" lIns="91440" tIns="45720" rIns="91440" bIns="45720" rtlCol="0" anchor="b"/>
          <a:lstStyle>
            <a:lvl1pPr algn="r">
              <a:defRPr sz="1200"/>
            </a:lvl1pPr>
          </a:lstStyle>
          <a:p>
            <a:fld id="{E3CD2316-E8D2-43C8-910D-2E183BD34FF3}" type="slidenum">
              <a:rPr lang="en-US" smtClean="0"/>
              <a:t>‹#›</a:t>
            </a:fld>
            <a:endParaRPr lang="en-US"/>
          </a:p>
        </p:txBody>
      </p:sp>
    </p:spTree>
    <p:extLst>
      <p:ext uri="{BB962C8B-B14F-4D97-AF65-F5344CB8AC3E}">
        <p14:creationId xmlns:p14="http://schemas.microsoft.com/office/powerpoint/2010/main" val="855557168"/>
      </p:ext>
    </p:extLst>
  </p:cSld>
  <p:clrMap bg1="lt1" tx1="dk1" bg2="lt2" tx2="dk2" accent1="accent1" accent2="accent2" accent3="accent3" accent4="accent4" accent5="accent5" accent6="accent6" hlink="hlink" folHlink="folHlink"/>
  <p:hf sldNum="0"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B99190F1-2E0E-4499-8D47-3BFCFB724C28}" type="datetimeFigureOut">
              <a:rPr lang="en-US" smtClean="0"/>
              <a:t>9/26/2023</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dirty="0"/>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r>
              <a:rPr lang="en-US"/>
              <a:t>American Society for Dermatologic Surgery</a:t>
            </a:r>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5DC0706F-5B3D-40C5-82A0-D3F44C1C702D}" type="slidenum">
              <a:rPr lang="en-US" smtClean="0"/>
              <a:t>‹#›</a:t>
            </a:fld>
            <a:endParaRPr lang="en-US"/>
          </a:p>
        </p:txBody>
      </p:sp>
    </p:spTree>
    <p:extLst>
      <p:ext uri="{BB962C8B-B14F-4D97-AF65-F5344CB8AC3E}">
        <p14:creationId xmlns:p14="http://schemas.microsoft.com/office/powerpoint/2010/main" val="3472658072"/>
      </p:ext>
    </p:extLst>
  </p:cSld>
  <p:clrMap bg1="lt1" tx1="dk1" bg2="lt2" tx2="dk2" accent1="accent1" accent2="accent2" accent3="accent3" accent4="accent4" accent5="accent5" accent6="accent6" hlink="hlink" folHlink="folHlink"/>
  <p:hf sldNum="0"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a:extLst>
              <a:ext uri="{FF2B5EF4-FFF2-40B4-BE49-F238E27FC236}">
                <a16:creationId xmlns:a16="http://schemas.microsoft.com/office/drawing/2014/main" id="{4C3E788B-E107-0F7F-B143-0511D686D487}"/>
              </a:ext>
            </a:extLst>
          </p:cNvPr>
          <p:cNvSpPr>
            <a:spLocks noGrp="1"/>
          </p:cNvSpPr>
          <p:nvPr>
            <p:ph type="ftr" sz="quarter" idx="4"/>
          </p:nvPr>
        </p:nvSpPr>
        <p:spPr/>
        <p:txBody>
          <a:bodyPr/>
          <a:lstStyle/>
          <a:p>
            <a:r>
              <a:rPr lang="en-US"/>
              <a:t>American Society for Dermatologic Surgery</a:t>
            </a:r>
          </a:p>
        </p:txBody>
      </p:sp>
    </p:spTree>
    <p:extLst>
      <p:ext uri="{BB962C8B-B14F-4D97-AF65-F5344CB8AC3E}">
        <p14:creationId xmlns:p14="http://schemas.microsoft.com/office/powerpoint/2010/main" val="24167607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a:extLst>
              <a:ext uri="{FF2B5EF4-FFF2-40B4-BE49-F238E27FC236}">
                <a16:creationId xmlns:a16="http://schemas.microsoft.com/office/drawing/2014/main" id="{D0F1AA21-4950-0963-158B-2A72279AB211}"/>
              </a:ext>
            </a:extLst>
          </p:cNvPr>
          <p:cNvSpPr>
            <a:spLocks noGrp="1"/>
          </p:cNvSpPr>
          <p:nvPr>
            <p:ph type="ftr" sz="quarter" idx="4"/>
          </p:nvPr>
        </p:nvSpPr>
        <p:spPr/>
        <p:txBody>
          <a:bodyPr/>
          <a:lstStyle/>
          <a:p>
            <a:r>
              <a:rPr lang="en-US"/>
              <a:t>American Society for Dermatologic Surgery</a:t>
            </a:r>
          </a:p>
        </p:txBody>
      </p:sp>
    </p:spTree>
    <p:extLst>
      <p:ext uri="{BB962C8B-B14F-4D97-AF65-F5344CB8AC3E}">
        <p14:creationId xmlns:p14="http://schemas.microsoft.com/office/powerpoint/2010/main" val="17597251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a:extLst>
              <a:ext uri="{FF2B5EF4-FFF2-40B4-BE49-F238E27FC236}">
                <a16:creationId xmlns:a16="http://schemas.microsoft.com/office/drawing/2014/main" id="{1539D47C-D9A8-5190-DBDF-366CB2A2EC6E}"/>
              </a:ext>
            </a:extLst>
          </p:cNvPr>
          <p:cNvSpPr>
            <a:spLocks noGrp="1"/>
          </p:cNvSpPr>
          <p:nvPr>
            <p:ph type="ftr" sz="quarter" idx="4"/>
          </p:nvPr>
        </p:nvSpPr>
        <p:spPr/>
        <p:txBody>
          <a:bodyPr/>
          <a:lstStyle/>
          <a:p>
            <a:r>
              <a:rPr lang="en-US"/>
              <a:t>American Society for Dermatologic Surgery</a:t>
            </a:r>
          </a:p>
        </p:txBody>
      </p:sp>
    </p:spTree>
    <p:extLst>
      <p:ext uri="{BB962C8B-B14F-4D97-AF65-F5344CB8AC3E}">
        <p14:creationId xmlns:p14="http://schemas.microsoft.com/office/powerpoint/2010/main" val="28338624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r>
              <a:rPr lang="en-US"/>
              <a:t>8/15/2023</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8/15/2023</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8/15/2023</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8/15/2023</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8/15/2023</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r>
              <a:rPr lang="en-US"/>
              <a:t>8/15/2023</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r>
              <a:rPr lang="en-US"/>
              <a:t>8/15/2023</a:t>
            </a:r>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a:t>8/15/2023</a:t>
            </a:r>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8/15/2023</a:t>
            </a:r>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8/15/2023</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8/15/2023</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8/15/2023</a:t>
            </a: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jpe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9.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8.jpe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17.jpeg"/><Relationship Id="rId3" Type="http://schemas.microsoft.com/office/2007/relationships/hdphoto" Target="../media/hdphoto2.wdp"/><Relationship Id="rId7" Type="http://schemas.openxmlformats.org/officeDocument/2006/relationships/image" Target="../media/image16.jpe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rot="-4521330">
            <a:off x="2194729" y="-6551921"/>
            <a:ext cx="18542839" cy="25945158"/>
          </a:xfrm>
          <a:custGeom>
            <a:avLst/>
            <a:gdLst/>
            <a:ahLst/>
            <a:cxnLst/>
            <a:rect l="l" t="t" r="r" b="b"/>
            <a:pathLst>
              <a:path w="14167639" h="7119239">
                <a:moveTo>
                  <a:pt x="0" y="0"/>
                </a:moveTo>
                <a:lnTo>
                  <a:pt x="14167639" y="0"/>
                </a:lnTo>
                <a:lnTo>
                  <a:pt x="14167639" y="7119238"/>
                </a:lnTo>
                <a:lnTo>
                  <a:pt x="0" y="7119238"/>
                </a:lnTo>
                <a:lnTo>
                  <a:pt x="0" y="0"/>
                </a:lnTo>
                <a:close/>
              </a:path>
            </a:pathLst>
          </a:custGeom>
          <a: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colorTemperature colorTemp="5800"/>
                      </a14:imgEffect>
                      <a14:imgEffect>
                        <a14:saturation sat="16000"/>
                      </a14:imgEffect>
                    </a14:imgLayer>
                  </a14:imgProps>
                </a:ext>
              </a:extLst>
            </a:blip>
            <a:stretch>
              <a:fillRect/>
            </a:stretch>
          </a:blipFill>
        </p:spPr>
        <p:txBody>
          <a:bodyPr/>
          <a:lstStyle/>
          <a:p>
            <a:endParaRPr lang="en-US" dirty="0"/>
          </a:p>
        </p:txBody>
      </p:sp>
      <p:sp>
        <p:nvSpPr>
          <p:cNvPr id="8" name="Freeform 8"/>
          <p:cNvSpPr/>
          <p:nvPr/>
        </p:nvSpPr>
        <p:spPr>
          <a:xfrm>
            <a:off x="7426117" y="2338696"/>
            <a:ext cx="9904959" cy="3588846"/>
          </a:xfrm>
          <a:custGeom>
            <a:avLst/>
            <a:gdLst/>
            <a:ahLst/>
            <a:cxnLst/>
            <a:rect l="l" t="t" r="r" b="b"/>
            <a:pathLst>
              <a:path w="2608713" h="945211">
                <a:moveTo>
                  <a:pt x="0" y="0"/>
                </a:moveTo>
                <a:lnTo>
                  <a:pt x="2608713" y="0"/>
                </a:lnTo>
                <a:lnTo>
                  <a:pt x="2608713" y="945211"/>
                </a:lnTo>
                <a:lnTo>
                  <a:pt x="0" y="945211"/>
                </a:lnTo>
                <a:close/>
              </a:path>
            </a:pathLst>
          </a:custGeom>
          <a:solidFill>
            <a:srgbClr val="FFFFFF"/>
          </a:solidFill>
        </p:spPr>
      </p:sp>
      <p:sp>
        <p:nvSpPr>
          <p:cNvPr id="10" name="Freeform 10"/>
          <p:cNvSpPr/>
          <p:nvPr/>
        </p:nvSpPr>
        <p:spPr>
          <a:xfrm>
            <a:off x="7086971" y="5927542"/>
            <a:ext cx="9904959" cy="680751"/>
          </a:xfrm>
          <a:custGeom>
            <a:avLst/>
            <a:gdLst/>
            <a:ahLst/>
            <a:cxnLst/>
            <a:rect l="l" t="t" r="r" b="b"/>
            <a:pathLst>
              <a:path w="9904959" h="680751">
                <a:moveTo>
                  <a:pt x="0" y="0"/>
                </a:moveTo>
                <a:lnTo>
                  <a:pt x="9904958" y="0"/>
                </a:lnTo>
                <a:lnTo>
                  <a:pt x="9904958" y="680752"/>
                </a:lnTo>
                <a:lnTo>
                  <a:pt x="0" y="680752"/>
                </a:lnTo>
                <a:lnTo>
                  <a:pt x="0" y="0"/>
                </a:lnTo>
                <a:close/>
              </a:path>
            </a:pathLst>
          </a:custGeom>
          <a:blipFill>
            <a:blip r:embed="rId4"/>
            <a:stretch>
              <a:fillRect t="-187363"/>
            </a:stretch>
          </a:blipFill>
        </p:spPr>
      </p:sp>
      <p:pic>
        <p:nvPicPr>
          <p:cNvPr id="15" name="Picture 2">
            <a:extLst>
              <a:ext uri="{FF2B5EF4-FFF2-40B4-BE49-F238E27FC236}">
                <a16:creationId xmlns:a16="http://schemas.microsoft.com/office/drawing/2014/main" id="{C4D84600-0D39-2CB4-8815-2207D96B1AF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614" r="2614"/>
          <a:stretch/>
        </p:blipFill>
        <p:spPr bwMode="auto">
          <a:xfrm>
            <a:off x="359556" y="773786"/>
            <a:ext cx="6727414" cy="8736643"/>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
        <p:nvSpPr>
          <p:cNvPr id="13" name="TextBox 13"/>
          <p:cNvSpPr txBox="1"/>
          <p:nvPr/>
        </p:nvSpPr>
        <p:spPr>
          <a:xfrm>
            <a:off x="8780536" y="2614904"/>
            <a:ext cx="7345101" cy="893904"/>
          </a:xfrm>
          <a:prstGeom prst="rect">
            <a:avLst/>
          </a:prstGeom>
        </p:spPr>
        <p:txBody>
          <a:bodyPr lIns="0" tIns="0" rIns="0" bIns="0" rtlCol="0" anchor="t">
            <a:spAutoFit/>
          </a:bodyPr>
          <a:lstStyle/>
          <a:p>
            <a:pPr algn="ctr">
              <a:lnSpc>
                <a:spcPts val="7294"/>
              </a:lnSpc>
            </a:pPr>
            <a:r>
              <a:rPr lang="en-US" sz="5286" spc="74" dirty="0">
                <a:solidFill>
                  <a:srgbClr val="040506"/>
                </a:solidFill>
                <a:latin typeface="Archivo Black"/>
              </a:rPr>
              <a:t>2023</a:t>
            </a:r>
          </a:p>
        </p:txBody>
      </p:sp>
      <p:sp>
        <p:nvSpPr>
          <p:cNvPr id="11" name="TextBox 11"/>
          <p:cNvSpPr txBox="1"/>
          <p:nvPr/>
        </p:nvSpPr>
        <p:spPr>
          <a:xfrm>
            <a:off x="7088309" y="3698497"/>
            <a:ext cx="10580574" cy="1323439"/>
          </a:xfrm>
          <a:prstGeom prst="rect">
            <a:avLst/>
          </a:prstGeom>
        </p:spPr>
        <p:txBody>
          <a:bodyPr wrap="square" lIns="0" tIns="0" rIns="0" bIns="0" rtlCol="0" anchor="t">
            <a:spAutoFit/>
          </a:bodyPr>
          <a:lstStyle/>
          <a:p>
            <a:pPr algn="ctr"/>
            <a:r>
              <a:rPr lang="en-US" sz="5400" b="1" spc="172" dirty="0">
                <a:solidFill>
                  <a:srgbClr val="040506"/>
                </a:solidFill>
              </a:rPr>
              <a:t>ASDS Consumer Survey </a:t>
            </a:r>
            <a:br>
              <a:rPr lang="en-US" sz="5400" b="1" spc="172" dirty="0">
                <a:solidFill>
                  <a:srgbClr val="040506"/>
                </a:solidFill>
              </a:rPr>
            </a:br>
            <a:r>
              <a:rPr lang="en-US" sz="3200" b="1" spc="172" dirty="0">
                <a:solidFill>
                  <a:srgbClr val="040506"/>
                </a:solidFill>
              </a:rPr>
              <a:t>on Cosmetic Dermatologic Procedures</a:t>
            </a:r>
          </a:p>
        </p:txBody>
      </p:sp>
      <p:pic>
        <p:nvPicPr>
          <p:cNvPr id="16" name="Picture 15">
            <a:extLst>
              <a:ext uri="{FF2B5EF4-FFF2-40B4-BE49-F238E27FC236}">
                <a16:creationId xmlns:a16="http://schemas.microsoft.com/office/drawing/2014/main" id="{95098FC2-60B2-A0FE-0DC8-56FD7E38EA87}"/>
              </a:ext>
            </a:extLst>
          </p:cNvPr>
          <p:cNvPicPr>
            <a:picLocks noChangeAspect="1"/>
          </p:cNvPicPr>
          <p:nvPr/>
        </p:nvPicPr>
        <p:blipFill>
          <a:blip r:embed="rId6"/>
          <a:stretch>
            <a:fillRect/>
          </a:stretch>
        </p:blipFill>
        <p:spPr>
          <a:xfrm>
            <a:off x="11201031" y="8343900"/>
            <a:ext cx="2169181" cy="1156897"/>
          </a:xfrm>
          <a:prstGeom prst="rect">
            <a:avLst/>
          </a:prstGeom>
        </p:spPr>
      </p:pic>
      <p:sp>
        <p:nvSpPr>
          <p:cNvPr id="17" name="TextBox 16">
            <a:extLst>
              <a:ext uri="{FF2B5EF4-FFF2-40B4-BE49-F238E27FC236}">
                <a16:creationId xmlns:a16="http://schemas.microsoft.com/office/drawing/2014/main" id="{75B8A6C7-2ADE-2669-0A14-C7E414E5310C}"/>
              </a:ext>
            </a:extLst>
          </p:cNvPr>
          <p:cNvSpPr txBox="1"/>
          <p:nvPr/>
        </p:nvSpPr>
        <p:spPr>
          <a:xfrm>
            <a:off x="7426117" y="6653304"/>
            <a:ext cx="9904959" cy="830997"/>
          </a:xfrm>
          <a:prstGeom prst="rect">
            <a:avLst/>
          </a:prstGeom>
          <a:noFill/>
        </p:spPr>
        <p:txBody>
          <a:bodyPr wrap="square" rtlCol="0">
            <a:spAutoFit/>
          </a:bodyPr>
          <a:lstStyle/>
          <a:p>
            <a:pPr algn="ctr"/>
            <a:r>
              <a:rPr lang="en-US" sz="2400" dirty="0"/>
              <a:t>Presented by the</a:t>
            </a:r>
            <a:br>
              <a:rPr lang="en-US" sz="2400" dirty="0"/>
            </a:br>
            <a:r>
              <a:rPr lang="en-US" sz="2400" dirty="0"/>
              <a:t>American Society for Dermatologic Surgery</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21874" b="21875"/>
          <a:stretch>
            <a:fillRect/>
          </a:stretch>
        </p:blipFill>
        <p:spPr>
          <a:xfrm flipH="1" flipV="1">
            <a:off x="-4" y="-1941"/>
            <a:ext cx="20300485" cy="10288939"/>
          </a:xfrm>
          <a:prstGeom prst="rect">
            <a:avLst/>
          </a:prstGeom>
        </p:spPr>
      </p:pic>
      <p:pic>
        <p:nvPicPr>
          <p:cNvPr id="6" name="Picture 5">
            <a:extLst>
              <a:ext uri="{FF2B5EF4-FFF2-40B4-BE49-F238E27FC236}">
                <a16:creationId xmlns:a16="http://schemas.microsoft.com/office/drawing/2014/main" id="{BB0D7344-12CD-624A-B58C-8AEEF2A3646B}"/>
              </a:ext>
            </a:extLst>
          </p:cNvPr>
          <p:cNvPicPr>
            <a:picLocks noChangeAspect="1"/>
          </p:cNvPicPr>
          <p:nvPr/>
        </p:nvPicPr>
        <p:blipFill rotWithShape="1">
          <a:blip r:embed="rId4">
            <a:extLst>
              <a:ext uri="{28A0092B-C50C-407E-A947-70E740481C1C}">
                <a14:useLocalDpi xmlns:a14="http://schemas.microsoft.com/office/drawing/2010/main" val="0"/>
              </a:ext>
            </a:extLst>
          </a:blip>
          <a:srcRect l="27707" r="27707" b="16076"/>
          <a:stretch/>
        </p:blipFill>
        <p:spPr>
          <a:xfrm>
            <a:off x="11540266" y="-429053"/>
            <a:ext cx="8791969" cy="10906553"/>
          </a:xfrm>
          <a:prstGeom prst="rect">
            <a:avLst/>
          </a:prstGeom>
        </p:spPr>
      </p:pic>
      <p:sp>
        <p:nvSpPr>
          <p:cNvPr id="8" name="Freeform 8"/>
          <p:cNvSpPr/>
          <p:nvPr/>
        </p:nvSpPr>
        <p:spPr>
          <a:xfrm rot="10800000">
            <a:off x="9207061" y="-101855"/>
            <a:ext cx="2500499" cy="12341440"/>
          </a:xfrm>
          <a:custGeom>
            <a:avLst/>
            <a:gdLst/>
            <a:ahLst/>
            <a:cxnLst/>
            <a:rect l="l" t="t" r="r" b="b"/>
            <a:pathLst>
              <a:path w="450623" h="2811518">
                <a:moveTo>
                  <a:pt x="0" y="0"/>
                </a:moveTo>
                <a:lnTo>
                  <a:pt x="450623" y="0"/>
                </a:lnTo>
                <a:lnTo>
                  <a:pt x="450623" y="2811518"/>
                </a:lnTo>
                <a:lnTo>
                  <a:pt x="0" y="2811518"/>
                </a:lnTo>
                <a:close/>
              </a:path>
            </a:pathLst>
          </a:custGeom>
          <a:gradFill rotWithShape="1">
            <a:gsLst>
              <a:gs pos="0">
                <a:srgbClr val="696969">
                  <a:alpha val="72000"/>
                </a:srgbClr>
              </a:gs>
              <a:gs pos="33333">
                <a:srgbClr val="B4B4B4">
                  <a:alpha val="82500"/>
                </a:srgbClr>
              </a:gs>
              <a:gs pos="66667">
                <a:srgbClr val="EEEEEE">
                  <a:alpha val="70500"/>
                </a:srgbClr>
              </a:gs>
              <a:gs pos="100000">
                <a:srgbClr val="FBFBFB">
                  <a:alpha val="22000"/>
                </a:srgbClr>
              </a:gs>
            </a:gsLst>
            <a:lin ang="0"/>
          </a:gradFill>
          <a:ln>
            <a:noFill/>
          </a:ln>
        </p:spPr>
        <p:txBody>
          <a:bodyPr/>
          <a:lstStyle/>
          <a:p>
            <a:endParaRPr lang="en-US" dirty="0"/>
          </a:p>
        </p:txBody>
      </p:sp>
      <p:sp>
        <p:nvSpPr>
          <p:cNvPr id="11" name="TextBox 11"/>
          <p:cNvSpPr txBox="1"/>
          <p:nvPr/>
        </p:nvSpPr>
        <p:spPr>
          <a:xfrm>
            <a:off x="0" y="1132723"/>
            <a:ext cx="11707560" cy="937372"/>
          </a:xfrm>
          <a:prstGeom prst="rect">
            <a:avLst/>
          </a:prstGeom>
        </p:spPr>
        <p:txBody>
          <a:bodyPr wrap="square" lIns="0" tIns="0" rIns="0" bIns="0" rtlCol="0" anchor="t">
            <a:spAutoFit/>
          </a:bodyPr>
          <a:lstStyle/>
          <a:p>
            <a:pPr marL="0" lvl="0" indent="0" algn="ctr">
              <a:lnSpc>
                <a:spcPts val="7291"/>
              </a:lnSpc>
              <a:spcBef>
                <a:spcPct val="0"/>
              </a:spcBef>
            </a:pPr>
            <a:r>
              <a:rPr lang="en-US" sz="6600" u="none" strike="noStrike" spc="184" dirty="0">
                <a:solidFill>
                  <a:schemeClr val="accent6">
                    <a:lumMod val="75000"/>
                  </a:schemeClr>
                </a:solidFill>
                <a:latin typeface="Archivo Black"/>
              </a:rPr>
              <a:t>Dermatologists:</a:t>
            </a:r>
          </a:p>
        </p:txBody>
      </p:sp>
      <p:sp>
        <p:nvSpPr>
          <p:cNvPr id="12" name="TextBox 12"/>
          <p:cNvSpPr txBox="1"/>
          <p:nvPr/>
        </p:nvSpPr>
        <p:spPr>
          <a:xfrm>
            <a:off x="15554" y="2121685"/>
            <a:ext cx="11692006" cy="2140714"/>
          </a:xfrm>
          <a:prstGeom prst="rect">
            <a:avLst/>
          </a:prstGeom>
        </p:spPr>
        <p:txBody>
          <a:bodyPr wrap="square" lIns="0" tIns="0" rIns="0" bIns="0" rtlCol="0" anchor="t">
            <a:spAutoFit/>
          </a:bodyPr>
          <a:lstStyle/>
          <a:p>
            <a:pPr marL="0" lvl="0" indent="0" algn="ctr">
              <a:lnSpc>
                <a:spcPts val="17408"/>
              </a:lnSpc>
              <a:spcBef>
                <a:spcPct val="0"/>
              </a:spcBef>
            </a:pPr>
            <a:r>
              <a:rPr lang="en-US" sz="11500" b="1" dirty="0">
                <a:solidFill>
                  <a:schemeClr val="accent6">
                    <a:lumMod val="75000"/>
                  </a:schemeClr>
                </a:solidFill>
              </a:rPr>
              <a:t>#1</a:t>
            </a:r>
            <a:endParaRPr lang="en-US" sz="11500" b="1" u="none" strike="noStrike" dirty="0">
              <a:solidFill>
                <a:schemeClr val="accent6">
                  <a:lumMod val="75000"/>
                </a:schemeClr>
              </a:solidFill>
            </a:endParaRPr>
          </a:p>
        </p:txBody>
      </p:sp>
      <p:sp>
        <p:nvSpPr>
          <p:cNvPr id="14" name="TextBox 14"/>
          <p:cNvSpPr txBox="1"/>
          <p:nvPr/>
        </p:nvSpPr>
        <p:spPr>
          <a:xfrm>
            <a:off x="1143000" y="4391654"/>
            <a:ext cx="10019640" cy="1477328"/>
          </a:xfrm>
          <a:prstGeom prst="rect">
            <a:avLst/>
          </a:prstGeom>
        </p:spPr>
        <p:txBody>
          <a:bodyPr wrap="square" lIns="0" tIns="0" rIns="0" bIns="0" rtlCol="0" anchor="t">
            <a:spAutoFit/>
          </a:bodyPr>
          <a:lstStyle/>
          <a:p>
            <a:pPr algn="ctr"/>
            <a:r>
              <a:rPr lang="en-US" sz="4800" b="1" spc="155" dirty="0">
                <a:solidFill>
                  <a:srgbClr val="000000"/>
                </a:solidFill>
                <a:latin typeface="+mj-lt"/>
              </a:rPr>
              <a:t>most influential on cosmetic procedures and skin care purchases</a:t>
            </a:r>
          </a:p>
        </p:txBody>
      </p:sp>
      <p:sp>
        <p:nvSpPr>
          <p:cNvPr id="3" name="Freeform 53">
            <a:extLst>
              <a:ext uri="{FF2B5EF4-FFF2-40B4-BE49-F238E27FC236}">
                <a16:creationId xmlns:a16="http://schemas.microsoft.com/office/drawing/2014/main" id="{5687C580-DF7B-5761-050F-287BB6744868}"/>
              </a:ext>
            </a:extLst>
          </p:cNvPr>
          <p:cNvSpPr/>
          <p:nvPr/>
        </p:nvSpPr>
        <p:spPr>
          <a:xfrm>
            <a:off x="4757412" y="6705665"/>
            <a:ext cx="1623373" cy="1692806"/>
          </a:xfrm>
          <a:custGeom>
            <a:avLst/>
            <a:gdLst/>
            <a:ahLst/>
            <a:cxnLst/>
            <a:rect l="l" t="t" r="r" b="b"/>
            <a:pathLst>
              <a:path w="1023765" h="1040796">
                <a:moveTo>
                  <a:pt x="0" y="0"/>
                </a:moveTo>
                <a:lnTo>
                  <a:pt x="1023766" y="0"/>
                </a:lnTo>
                <a:lnTo>
                  <a:pt x="1023766" y="1040796"/>
                </a:lnTo>
                <a:lnTo>
                  <a:pt x="0" y="104079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3072" name="Freeform 3">
            <a:extLst>
              <a:ext uri="{FF2B5EF4-FFF2-40B4-BE49-F238E27FC236}">
                <a16:creationId xmlns:a16="http://schemas.microsoft.com/office/drawing/2014/main" id="{682E1E92-8FD6-E9E0-DC33-45E96B9B119E}"/>
              </a:ext>
            </a:extLst>
          </p:cNvPr>
          <p:cNvSpPr/>
          <p:nvPr/>
        </p:nvSpPr>
        <p:spPr>
          <a:xfrm rot="5400000">
            <a:off x="-1770511" y="495322"/>
            <a:ext cx="15723020" cy="11147086"/>
          </a:xfrm>
          <a:custGeom>
            <a:avLst/>
            <a:gdLst/>
            <a:ahLst/>
            <a:cxnLst/>
            <a:rect l="l" t="t" r="r" b="b"/>
            <a:pathLst>
              <a:path w="15026802" h="1591351">
                <a:moveTo>
                  <a:pt x="0" y="0"/>
                </a:moveTo>
                <a:lnTo>
                  <a:pt x="15026802" y="0"/>
                </a:lnTo>
                <a:lnTo>
                  <a:pt x="15026802" y="1591350"/>
                </a:lnTo>
                <a:lnTo>
                  <a:pt x="0" y="1591350"/>
                </a:lnTo>
                <a:lnTo>
                  <a:pt x="0" y="0"/>
                </a:lnTo>
                <a:close/>
              </a:path>
            </a:pathLst>
          </a:custGeom>
          <a:blipFill dpi="0" rotWithShape="1">
            <a:blip r:embed="rId7">
              <a:alphaModFix amt="72000"/>
              <a:duotone>
                <a:schemeClr val="accent6">
                  <a:shade val="45000"/>
                  <a:satMod val="135000"/>
                </a:schemeClr>
                <a:prstClr val="white"/>
              </a:duotone>
            </a:blip>
            <a:srcRect/>
            <a:stretch>
              <a:fillRect t="-86495"/>
            </a:stretch>
          </a:blipFill>
        </p:spPr>
        <p:txBody>
          <a:bodyPr/>
          <a:lstStyle/>
          <a:p>
            <a:endParaRPr lang="en-US" dirty="0"/>
          </a:p>
        </p:txBody>
      </p:sp>
      <p:sp>
        <p:nvSpPr>
          <p:cNvPr id="4" name="TextBox 9">
            <a:extLst>
              <a:ext uri="{FF2B5EF4-FFF2-40B4-BE49-F238E27FC236}">
                <a16:creationId xmlns:a16="http://schemas.microsoft.com/office/drawing/2014/main" id="{687DC894-1ED8-449D-B00F-1E8100479B41}"/>
              </a:ext>
            </a:extLst>
          </p:cNvPr>
          <p:cNvSpPr txBox="1"/>
          <p:nvPr/>
        </p:nvSpPr>
        <p:spPr>
          <a:xfrm>
            <a:off x="-29699" y="9519461"/>
            <a:ext cx="11476658" cy="234038"/>
          </a:xfrm>
          <a:prstGeom prst="rect">
            <a:avLst/>
          </a:prstGeom>
        </p:spPr>
        <p:txBody>
          <a:bodyPr wrap="square" lIns="0" tIns="0" rIns="0" bIns="0" rtlCol="0" anchor="t">
            <a:spAutoFit/>
          </a:bodyPr>
          <a:lstStyle/>
          <a:p>
            <a:pPr algn="ctr">
              <a:lnSpc>
                <a:spcPts val="1800"/>
              </a:lnSpc>
            </a:pPr>
            <a:r>
              <a:rPr lang="en-US" spc="151" dirty="0"/>
              <a:t>American Society for Dermatologic Surgery | 2023</a:t>
            </a:r>
          </a:p>
        </p:txBody>
      </p:sp>
    </p:spTree>
    <p:extLst>
      <p:ext uri="{BB962C8B-B14F-4D97-AF65-F5344CB8AC3E}">
        <p14:creationId xmlns:p14="http://schemas.microsoft.com/office/powerpoint/2010/main" val="28500858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1874" b="21875"/>
          <a:stretch>
            <a:fillRect/>
          </a:stretch>
        </p:blipFill>
        <p:spPr>
          <a:xfrm flipH="1" flipV="1">
            <a:off x="0" y="0"/>
            <a:ext cx="18288000" cy="10287000"/>
          </a:xfrm>
          <a:prstGeom prst="rect">
            <a:avLst/>
          </a:prstGeom>
        </p:spPr>
      </p:pic>
      <p:sp>
        <p:nvSpPr>
          <p:cNvPr id="3" name="Freeform 3"/>
          <p:cNvSpPr/>
          <p:nvPr/>
        </p:nvSpPr>
        <p:spPr>
          <a:xfrm rot="2065999">
            <a:off x="6291042" y="2167692"/>
            <a:ext cx="13471756" cy="1426670"/>
          </a:xfrm>
          <a:custGeom>
            <a:avLst/>
            <a:gdLst/>
            <a:ahLst/>
            <a:cxnLst/>
            <a:rect l="l" t="t" r="r" b="b"/>
            <a:pathLst>
              <a:path w="13471756" h="1426670">
                <a:moveTo>
                  <a:pt x="0" y="0"/>
                </a:moveTo>
                <a:lnTo>
                  <a:pt x="13471756" y="0"/>
                </a:lnTo>
                <a:lnTo>
                  <a:pt x="13471756" y="1426671"/>
                </a:lnTo>
                <a:lnTo>
                  <a:pt x="0" y="1426671"/>
                </a:lnTo>
                <a:lnTo>
                  <a:pt x="0" y="0"/>
                </a:lnTo>
                <a:close/>
              </a:path>
            </a:pathLst>
          </a:custGeom>
          <a:blipFill>
            <a:blip r:embed="rId3"/>
            <a:stretch>
              <a:fillRect t="-86495"/>
            </a:stretch>
          </a:blipFill>
        </p:spPr>
      </p:sp>
      <p:sp>
        <p:nvSpPr>
          <p:cNvPr id="32" name="Freeform 3">
            <a:extLst>
              <a:ext uri="{FF2B5EF4-FFF2-40B4-BE49-F238E27FC236}">
                <a16:creationId xmlns:a16="http://schemas.microsoft.com/office/drawing/2014/main" id="{5BE52D62-1A9F-4BFD-A7E9-47D8DB013CE4}"/>
              </a:ext>
            </a:extLst>
          </p:cNvPr>
          <p:cNvSpPr/>
          <p:nvPr/>
        </p:nvSpPr>
        <p:spPr>
          <a:xfrm rot="2102545">
            <a:off x="2761884" y="2183083"/>
            <a:ext cx="16043031" cy="10430714"/>
          </a:xfrm>
          <a:custGeom>
            <a:avLst/>
            <a:gdLst/>
            <a:ahLst/>
            <a:cxnLst/>
            <a:rect l="l" t="t" r="r" b="b"/>
            <a:pathLst>
              <a:path w="15026802" h="1591351">
                <a:moveTo>
                  <a:pt x="0" y="0"/>
                </a:moveTo>
                <a:lnTo>
                  <a:pt x="15026802" y="0"/>
                </a:lnTo>
                <a:lnTo>
                  <a:pt x="15026802" y="1591350"/>
                </a:lnTo>
                <a:lnTo>
                  <a:pt x="0" y="1591350"/>
                </a:lnTo>
                <a:lnTo>
                  <a:pt x="0" y="0"/>
                </a:lnTo>
                <a:close/>
              </a:path>
            </a:pathLst>
          </a:custGeom>
          <a:blipFill dpi="0" rotWithShape="1">
            <a:blip r:embed="rId3">
              <a:alphaModFix amt="35000"/>
              <a:duotone>
                <a:schemeClr val="accent6">
                  <a:shade val="45000"/>
                  <a:satMod val="135000"/>
                </a:schemeClr>
                <a:prstClr val="white"/>
              </a:duotone>
            </a:blip>
            <a:srcRect/>
            <a:stretch>
              <a:fillRect t="-86495"/>
            </a:stretch>
          </a:blipFill>
        </p:spPr>
        <p:txBody>
          <a:bodyPr/>
          <a:lstStyle/>
          <a:p>
            <a:endParaRPr lang="en-US" dirty="0"/>
          </a:p>
        </p:txBody>
      </p:sp>
      <p:sp>
        <p:nvSpPr>
          <p:cNvPr id="18" name="Right Triangle 17">
            <a:extLst>
              <a:ext uri="{FF2B5EF4-FFF2-40B4-BE49-F238E27FC236}">
                <a16:creationId xmlns:a16="http://schemas.microsoft.com/office/drawing/2014/main" id="{17479567-EE5E-F49C-BC52-7047BAB47E34}"/>
              </a:ext>
            </a:extLst>
          </p:cNvPr>
          <p:cNvSpPr/>
          <p:nvPr/>
        </p:nvSpPr>
        <p:spPr>
          <a:xfrm rot="10800000">
            <a:off x="9144000" y="27118"/>
            <a:ext cx="9144000" cy="6134092"/>
          </a:xfrm>
          <a:prstGeom prst="rtTriangle">
            <a:avLst/>
          </a:prstGeom>
          <a:blipFill dpi="0" rotWithShape="0">
            <a:blip r:embed="rId4">
              <a:extLst>
                <a:ext uri="{28A0092B-C50C-407E-A947-70E740481C1C}">
                  <a14:useLocalDpi xmlns:a14="http://schemas.microsoft.com/office/drawing/2010/main" val="0"/>
                </a:ext>
              </a:extLst>
            </a:blip>
            <a:srcRect/>
            <a:stretch>
              <a:fillRect t="-6667" r="-26560" b="-21263"/>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23">
            <a:extLst>
              <a:ext uri="{FF2B5EF4-FFF2-40B4-BE49-F238E27FC236}">
                <a16:creationId xmlns:a16="http://schemas.microsoft.com/office/drawing/2014/main" id="{0F1EA64E-A591-E685-0C90-79AA3DF1A2C9}"/>
              </a:ext>
            </a:extLst>
          </p:cNvPr>
          <p:cNvGrpSpPr/>
          <p:nvPr/>
        </p:nvGrpSpPr>
        <p:grpSpPr>
          <a:xfrm>
            <a:off x="13347292" y="5941235"/>
            <a:ext cx="3797708" cy="3342981"/>
            <a:chOff x="0" y="0"/>
            <a:chExt cx="3368160" cy="3366000"/>
          </a:xfr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p:grpSpPr>
        <p:sp>
          <p:nvSpPr>
            <p:cNvPr id="8" name="Freeform 24">
              <a:extLst>
                <a:ext uri="{FF2B5EF4-FFF2-40B4-BE49-F238E27FC236}">
                  <a16:creationId xmlns:a16="http://schemas.microsoft.com/office/drawing/2014/main" id="{CEC96C3E-EE24-ECB1-90E3-56C042E04E34}"/>
                </a:ext>
              </a:extLst>
            </p:cNvPr>
            <p:cNvSpPr/>
            <p:nvPr/>
          </p:nvSpPr>
          <p:spPr>
            <a:xfrm>
              <a:off x="0" y="0"/>
              <a:ext cx="3368040" cy="3366008"/>
            </a:xfrm>
            <a:custGeom>
              <a:avLst/>
              <a:gdLst/>
              <a:ahLst/>
              <a:cxnLst/>
              <a:rect l="l" t="t" r="r" b="b"/>
              <a:pathLst>
                <a:path w="3368040" h="3366008">
                  <a:moveTo>
                    <a:pt x="0" y="1683004"/>
                  </a:moveTo>
                  <a:cubicBezTo>
                    <a:pt x="0" y="753491"/>
                    <a:pt x="753999" y="0"/>
                    <a:pt x="1684020" y="0"/>
                  </a:cubicBezTo>
                  <a:cubicBezTo>
                    <a:pt x="2614041" y="0"/>
                    <a:pt x="3368040" y="753491"/>
                    <a:pt x="3368040" y="1683004"/>
                  </a:cubicBezTo>
                  <a:cubicBezTo>
                    <a:pt x="3368040" y="2612517"/>
                    <a:pt x="2614041" y="3366008"/>
                    <a:pt x="1684020" y="3366008"/>
                  </a:cubicBezTo>
                  <a:cubicBezTo>
                    <a:pt x="753999" y="3366008"/>
                    <a:pt x="0" y="2612517"/>
                    <a:pt x="0" y="1683004"/>
                  </a:cubicBezTo>
                  <a:close/>
                </a:path>
              </a:pathLst>
            </a:custGeom>
            <a:grpFill/>
            <a:ln>
              <a:solidFill>
                <a:schemeClr val="tx1"/>
              </a:solidFill>
            </a:ln>
          </p:spPr>
        </p:sp>
      </p:grpSp>
      <p:sp>
        <p:nvSpPr>
          <p:cNvPr id="35" name="TextBox 9">
            <a:extLst>
              <a:ext uri="{FF2B5EF4-FFF2-40B4-BE49-F238E27FC236}">
                <a16:creationId xmlns:a16="http://schemas.microsoft.com/office/drawing/2014/main" id="{6D76AFD9-02D1-4435-29DC-F1DB305284C7}"/>
              </a:ext>
            </a:extLst>
          </p:cNvPr>
          <p:cNvSpPr txBox="1"/>
          <p:nvPr/>
        </p:nvSpPr>
        <p:spPr>
          <a:xfrm>
            <a:off x="26158" y="9284218"/>
            <a:ext cx="18360331" cy="234038"/>
          </a:xfrm>
          <a:prstGeom prst="rect">
            <a:avLst/>
          </a:prstGeom>
        </p:spPr>
        <p:txBody>
          <a:bodyPr wrap="square" lIns="0" tIns="0" rIns="0" bIns="0" rtlCol="0" anchor="t">
            <a:spAutoFit/>
          </a:bodyPr>
          <a:lstStyle/>
          <a:p>
            <a:pPr algn="ctr">
              <a:lnSpc>
                <a:spcPts val="1800"/>
              </a:lnSpc>
            </a:pPr>
            <a:r>
              <a:rPr lang="en-US" spc="151" dirty="0"/>
              <a:t>American Society for Dermatologic Surgery | 2023</a:t>
            </a:r>
          </a:p>
        </p:txBody>
      </p:sp>
      <p:sp>
        <p:nvSpPr>
          <p:cNvPr id="33" name="TextBox 7">
            <a:extLst>
              <a:ext uri="{FF2B5EF4-FFF2-40B4-BE49-F238E27FC236}">
                <a16:creationId xmlns:a16="http://schemas.microsoft.com/office/drawing/2014/main" id="{FD789AE9-53FD-9774-0B8A-4F09BA25FB7C}"/>
              </a:ext>
            </a:extLst>
          </p:cNvPr>
          <p:cNvSpPr txBox="1"/>
          <p:nvPr/>
        </p:nvSpPr>
        <p:spPr>
          <a:xfrm>
            <a:off x="1871503" y="4295040"/>
            <a:ext cx="11716283" cy="6473182"/>
          </a:xfrm>
          <a:prstGeom prst="rect">
            <a:avLst/>
          </a:prstGeom>
        </p:spPr>
        <p:txBody>
          <a:bodyPr wrap="square" lIns="0" tIns="0" rIns="0" bIns="0" rtlCol="0" anchor="t">
            <a:spAutoFit/>
          </a:bodyPr>
          <a:lstStyle/>
          <a:p>
            <a:pPr marL="457200" indent="-457200">
              <a:lnSpc>
                <a:spcPct val="110000"/>
              </a:lnSpc>
              <a:buClr>
                <a:schemeClr val="tx1"/>
              </a:buClr>
              <a:buFont typeface="Wingdings" panose="05000000000000000000" pitchFamily="2" charset="2"/>
              <a:buChar char="§"/>
            </a:pPr>
            <a:r>
              <a:rPr lang="en-US" sz="3600" dirty="0"/>
              <a:t>Price  (33%)</a:t>
            </a:r>
          </a:p>
          <a:p>
            <a:pPr marL="457200" indent="-457200">
              <a:lnSpc>
                <a:spcPct val="110000"/>
              </a:lnSpc>
              <a:buClr>
                <a:schemeClr val="tx1"/>
              </a:buClr>
              <a:buFont typeface="Wingdings" panose="05000000000000000000" pitchFamily="2" charset="2"/>
              <a:buChar char="§"/>
            </a:pPr>
            <a:r>
              <a:rPr lang="en-US" sz="3600" dirty="0"/>
              <a:t>Specialty in which the physician is board certified (23%)</a:t>
            </a:r>
          </a:p>
          <a:p>
            <a:pPr marL="457200" indent="-457200">
              <a:lnSpc>
                <a:spcPct val="110000"/>
              </a:lnSpc>
              <a:buFont typeface="Wingdings" panose="05000000000000000000" pitchFamily="2" charset="2"/>
              <a:buChar char="§"/>
            </a:pPr>
            <a:r>
              <a:rPr lang="en-US" sz="3600" dirty="0"/>
              <a:t>Before-and-after photos (23%)</a:t>
            </a:r>
          </a:p>
          <a:p>
            <a:pPr marL="457200" indent="-457200">
              <a:lnSpc>
                <a:spcPct val="110000"/>
              </a:lnSpc>
              <a:buFont typeface="Wingdings" panose="05000000000000000000" pitchFamily="2" charset="2"/>
              <a:buChar char="§"/>
            </a:pPr>
            <a:r>
              <a:rPr lang="en-US" sz="3600" dirty="0"/>
              <a:t>Referral from a physician (22%)</a:t>
            </a:r>
          </a:p>
          <a:p>
            <a:pPr marL="457200" indent="-457200">
              <a:lnSpc>
                <a:spcPct val="110000"/>
              </a:lnSpc>
              <a:buFont typeface="Wingdings" panose="05000000000000000000" pitchFamily="2" charset="2"/>
              <a:buChar char="§"/>
            </a:pPr>
            <a:r>
              <a:rPr lang="en-US" sz="3600" dirty="0"/>
              <a:t>Referral from a friend (22%)</a:t>
            </a:r>
          </a:p>
          <a:p>
            <a:pPr marL="457200" indent="-457200">
              <a:lnSpc>
                <a:spcPct val="110000"/>
              </a:lnSpc>
              <a:buFont typeface="Wingdings" panose="05000000000000000000" pitchFamily="2" charset="2"/>
              <a:buChar char="§"/>
            </a:pPr>
            <a:r>
              <a:rPr lang="en-US" sz="3600" dirty="0"/>
              <a:t>The level of licensure of the provider (21%)</a:t>
            </a:r>
          </a:p>
          <a:p>
            <a:pPr marL="457200" indent="-457200">
              <a:lnSpc>
                <a:spcPct val="110000"/>
              </a:lnSpc>
              <a:buFont typeface="Wingdings" panose="05000000000000000000" pitchFamily="2" charset="2"/>
              <a:buChar char="§"/>
            </a:pPr>
            <a:endParaRPr lang="en-US" sz="3600" dirty="0"/>
          </a:p>
          <a:p>
            <a:pPr marL="457200" indent="-457200">
              <a:lnSpc>
                <a:spcPct val="110000"/>
              </a:lnSpc>
              <a:buFont typeface="Wingdings" panose="05000000000000000000" pitchFamily="2" charset="2"/>
              <a:buChar char="§"/>
            </a:pPr>
            <a:endParaRPr lang="en-US" sz="3600" dirty="0"/>
          </a:p>
          <a:p>
            <a:pPr marL="457200" indent="-457200">
              <a:lnSpc>
                <a:spcPct val="110000"/>
              </a:lnSpc>
              <a:buFont typeface="Wingdings" panose="05000000000000000000" pitchFamily="2" charset="2"/>
              <a:buChar char="§"/>
            </a:pPr>
            <a:endParaRPr lang="en-US" sz="3200" dirty="0">
              <a:solidFill>
                <a:schemeClr val="accent6">
                  <a:lumMod val="75000"/>
                </a:schemeClr>
              </a:solidFill>
              <a:latin typeface="Montserrat Medium" panose="020F0502020204030204" pitchFamily="2" charset="0"/>
            </a:endParaRPr>
          </a:p>
          <a:p>
            <a:pPr marL="457200" indent="-457200">
              <a:lnSpc>
                <a:spcPct val="110000"/>
              </a:lnSpc>
              <a:buClr>
                <a:srgbClr val="37939B"/>
              </a:buClr>
              <a:buFont typeface="Wingdings" panose="05000000000000000000" pitchFamily="2" charset="2"/>
              <a:buChar char="§"/>
            </a:pPr>
            <a:endParaRPr lang="en-US" sz="3200" dirty="0">
              <a:solidFill>
                <a:schemeClr val="accent6">
                  <a:lumMod val="75000"/>
                </a:schemeClr>
              </a:solidFill>
              <a:latin typeface="Montserrat Medium" panose="020F0502020204030204" pitchFamily="2" charset="0"/>
            </a:endParaRPr>
          </a:p>
          <a:p>
            <a:pPr marL="457200" indent="-457200">
              <a:lnSpc>
                <a:spcPct val="110000"/>
              </a:lnSpc>
              <a:buClr>
                <a:srgbClr val="37939B"/>
              </a:buClr>
              <a:buFont typeface="Wingdings" panose="05000000000000000000" pitchFamily="2" charset="2"/>
              <a:buChar char="§"/>
            </a:pPr>
            <a:endParaRPr lang="en-US" sz="3200" dirty="0">
              <a:solidFill>
                <a:schemeClr val="accent6">
                  <a:lumMod val="75000"/>
                </a:schemeClr>
              </a:solidFill>
              <a:latin typeface="Montserrat Medium" panose="020F0502020204030204" pitchFamily="2" charset="0"/>
            </a:endParaRPr>
          </a:p>
        </p:txBody>
      </p:sp>
      <p:sp>
        <p:nvSpPr>
          <p:cNvPr id="9" name="TextBox 8">
            <a:extLst>
              <a:ext uri="{FF2B5EF4-FFF2-40B4-BE49-F238E27FC236}">
                <a16:creationId xmlns:a16="http://schemas.microsoft.com/office/drawing/2014/main" id="{6CF41254-9525-B1DF-7C9F-04C084DBA7C7}"/>
              </a:ext>
            </a:extLst>
          </p:cNvPr>
          <p:cNvSpPr txBox="1"/>
          <p:nvPr/>
        </p:nvSpPr>
        <p:spPr>
          <a:xfrm>
            <a:off x="13756982" y="6161210"/>
            <a:ext cx="2965666" cy="2554545"/>
          </a:xfrm>
          <a:prstGeom prst="rect">
            <a:avLst/>
          </a:prstGeom>
          <a:noFill/>
        </p:spPr>
        <p:txBody>
          <a:bodyPr wrap="square" rtlCol="0">
            <a:spAutoFit/>
          </a:bodyPr>
          <a:lstStyle/>
          <a:p>
            <a:pPr algn="ctr"/>
            <a:r>
              <a:rPr lang="en-US" sz="3200" b="1" dirty="0"/>
              <a:t>Specialty’s influence increased by 12% over the previous survey.</a:t>
            </a:r>
          </a:p>
        </p:txBody>
      </p:sp>
      <p:sp>
        <p:nvSpPr>
          <p:cNvPr id="36" name="TextBox 10">
            <a:extLst>
              <a:ext uri="{FF2B5EF4-FFF2-40B4-BE49-F238E27FC236}">
                <a16:creationId xmlns:a16="http://schemas.microsoft.com/office/drawing/2014/main" id="{A44BB432-706A-CD55-83E3-9AB74003815D}"/>
              </a:ext>
            </a:extLst>
          </p:cNvPr>
          <p:cNvSpPr txBox="1"/>
          <p:nvPr/>
        </p:nvSpPr>
        <p:spPr>
          <a:xfrm>
            <a:off x="530848" y="1256776"/>
            <a:ext cx="10108255" cy="1697131"/>
          </a:xfrm>
          <a:prstGeom prst="rect">
            <a:avLst/>
          </a:prstGeom>
        </p:spPr>
        <p:txBody>
          <a:bodyPr wrap="square" lIns="0" tIns="0" rIns="0" bIns="0" rtlCol="0" anchor="t">
            <a:spAutoFit/>
          </a:bodyPr>
          <a:lstStyle/>
          <a:p>
            <a:pPr lvl="0">
              <a:lnSpc>
                <a:spcPts val="6842"/>
              </a:lnSpc>
              <a:spcBef>
                <a:spcPct val="0"/>
              </a:spcBef>
            </a:pPr>
            <a:r>
              <a:rPr lang="en-US" sz="4800" spc="173" dirty="0">
                <a:solidFill>
                  <a:schemeClr val="accent6">
                    <a:lumMod val="75000"/>
                  </a:schemeClr>
                </a:solidFill>
                <a:latin typeface="Archivo Black"/>
              </a:rPr>
              <a:t>Top Factors That Influence the Selection of a</a:t>
            </a:r>
            <a:r>
              <a:rPr lang="en-US" sz="4800" u="none" strike="noStrike" spc="173" dirty="0">
                <a:solidFill>
                  <a:schemeClr val="accent6">
                    <a:lumMod val="75000"/>
                  </a:schemeClr>
                </a:solidFill>
                <a:latin typeface="Archivo Black"/>
              </a:rPr>
              <a:t> </a:t>
            </a:r>
            <a:r>
              <a:rPr lang="en-US" sz="4800" spc="173" dirty="0">
                <a:solidFill>
                  <a:schemeClr val="accent6">
                    <a:lumMod val="75000"/>
                  </a:schemeClr>
                </a:solidFill>
                <a:latin typeface="Archivo Black"/>
              </a:rPr>
              <a:t>P</a:t>
            </a:r>
            <a:r>
              <a:rPr lang="en-US" sz="4800" u="none" strike="noStrike" spc="173" dirty="0">
                <a:solidFill>
                  <a:schemeClr val="accent6">
                    <a:lumMod val="75000"/>
                  </a:schemeClr>
                </a:solidFill>
                <a:latin typeface="Archivo Black"/>
              </a:rPr>
              <a:t>rovider</a:t>
            </a:r>
          </a:p>
        </p:txBody>
      </p:sp>
    </p:spTree>
    <p:extLst>
      <p:ext uri="{BB962C8B-B14F-4D97-AF65-F5344CB8AC3E}">
        <p14:creationId xmlns:p14="http://schemas.microsoft.com/office/powerpoint/2010/main" val="42778889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6" name="TextBox 9">
            <a:extLst>
              <a:ext uri="{FF2B5EF4-FFF2-40B4-BE49-F238E27FC236}">
                <a16:creationId xmlns:a16="http://schemas.microsoft.com/office/drawing/2014/main" id="{8A8B1D5C-1BED-7EAC-BBEE-4CEA867D52BE}"/>
              </a:ext>
            </a:extLst>
          </p:cNvPr>
          <p:cNvSpPr txBox="1"/>
          <p:nvPr/>
        </p:nvSpPr>
        <p:spPr>
          <a:xfrm>
            <a:off x="0" y="9563100"/>
            <a:ext cx="18360331" cy="234038"/>
          </a:xfrm>
          <a:prstGeom prst="rect">
            <a:avLst/>
          </a:prstGeom>
        </p:spPr>
        <p:txBody>
          <a:bodyPr wrap="square" lIns="0" tIns="0" rIns="0" bIns="0" rtlCol="0" anchor="t">
            <a:spAutoFit/>
          </a:bodyPr>
          <a:lstStyle/>
          <a:p>
            <a:pPr algn="ctr">
              <a:lnSpc>
                <a:spcPts val="1800"/>
              </a:lnSpc>
            </a:pPr>
            <a:r>
              <a:rPr lang="en-US" spc="151" dirty="0"/>
              <a:t>American Society for Dermatologic Surgery | 2023</a:t>
            </a:r>
          </a:p>
        </p:txBody>
      </p:sp>
      <p:sp>
        <p:nvSpPr>
          <p:cNvPr id="11" name="TextBox 7">
            <a:extLst>
              <a:ext uri="{FF2B5EF4-FFF2-40B4-BE49-F238E27FC236}">
                <a16:creationId xmlns:a16="http://schemas.microsoft.com/office/drawing/2014/main" id="{B1D63990-873E-9AA6-30BD-50B7C35BDB20}"/>
              </a:ext>
            </a:extLst>
          </p:cNvPr>
          <p:cNvSpPr txBox="1"/>
          <p:nvPr/>
        </p:nvSpPr>
        <p:spPr>
          <a:xfrm>
            <a:off x="3787283" y="5813041"/>
            <a:ext cx="10713433" cy="4644990"/>
          </a:xfrm>
          <a:prstGeom prst="rect">
            <a:avLst/>
          </a:prstGeom>
        </p:spPr>
        <p:txBody>
          <a:bodyPr wrap="square" lIns="0" tIns="0" rIns="0" bIns="0" rtlCol="0" anchor="t">
            <a:spAutoFit/>
          </a:bodyPr>
          <a:lstStyle/>
          <a:p>
            <a:pPr marL="457200" indent="-457200">
              <a:lnSpc>
                <a:spcPct val="110000"/>
              </a:lnSpc>
              <a:buClr>
                <a:schemeClr val="tx1"/>
              </a:buClr>
              <a:buFont typeface="Wingdings" panose="05000000000000000000" pitchFamily="2" charset="2"/>
              <a:buChar char="§"/>
            </a:pPr>
            <a:r>
              <a:rPr lang="en-US" sz="3600" dirty="0"/>
              <a:t>Friend recommendation  (16%)</a:t>
            </a:r>
          </a:p>
          <a:p>
            <a:pPr marL="457200" indent="-457200">
              <a:lnSpc>
                <a:spcPct val="110000"/>
              </a:lnSpc>
              <a:buClr>
                <a:schemeClr val="tx1"/>
              </a:buClr>
              <a:buFont typeface="Wingdings" panose="05000000000000000000" pitchFamily="2" charset="2"/>
              <a:buChar char="§"/>
            </a:pPr>
            <a:r>
              <a:rPr lang="en-US" sz="3600" dirty="0"/>
              <a:t>Referral from a physician  (15%)</a:t>
            </a:r>
          </a:p>
          <a:p>
            <a:pPr marL="457200" indent="-457200">
              <a:lnSpc>
                <a:spcPct val="110000"/>
              </a:lnSpc>
              <a:buClr>
                <a:schemeClr val="tx1"/>
              </a:buClr>
              <a:buFont typeface="Wingdings" panose="05000000000000000000" pitchFamily="2" charset="2"/>
              <a:buChar char="§"/>
            </a:pPr>
            <a:r>
              <a:rPr lang="en-US" sz="3600" dirty="0"/>
              <a:t>Google search  (14%)</a:t>
            </a:r>
          </a:p>
          <a:p>
            <a:pPr marL="457200" indent="-457200">
              <a:lnSpc>
                <a:spcPct val="110000"/>
              </a:lnSpc>
              <a:buClr>
                <a:schemeClr val="tx1"/>
              </a:buClr>
              <a:buFont typeface="Wingdings" panose="05000000000000000000" pitchFamily="2" charset="2"/>
              <a:buChar char="§"/>
            </a:pPr>
            <a:r>
              <a:rPr lang="en-US" sz="3600" dirty="0"/>
              <a:t>Family recommendation (13%)</a:t>
            </a:r>
          </a:p>
          <a:p>
            <a:pPr marL="457200" indent="-457200">
              <a:lnSpc>
                <a:spcPct val="110000"/>
              </a:lnSpc>
              <a:buClr>
                <a:schemeClr val="tx1"/>
              </a:buClr>
              <a:buFont typeface="Wingdings" panose="05000000000000000000" pitchFamily="2" charset="2"/>
              <a:buChar char="§"/>
            </a:pPr>
            <a:r>
              <a:rPr lang="en-US" sz="3600" dirty="0"/>
              <a:t>Social media  (12%)</a:t>
            </a:r>
          </a:p>
          <a:p>
            <a:pPr marL="457200" indent="-457200">
              <a:lnSpc>
                <a:spcPct val="110000"/>
              </a:lnSpc>
              <a:buFont typeface="Wingdings" panose="05000000000000000000" pitchFamily="2" charset="2"/>
              <a:buChar char="§"/>
            </a:pPr>
            <a:endParaRPr lang="en-US" sz="3200" dirty="0">
              <a:solidFill>
                <a:schemeClr val="accent6">
                  <a:lumMod val="75000"/>
                </a:schemeClr>
              </a:solidFill>
              <a:latin typeface="Montserrat Medium" panose="020F0502020204030204" pitchFamily="2" charset="0"/>
            </a:endParaRPr>
          </a:p>
          <a:p>
            <a:pPr marL="457200" indent="-457200">
              <a:lnSpc>
                <a:spcPct val="110000"/>
              </a:lnSpc>
              <a:buClr>
                <a:srgbClr val="37939B"/>
              </a:buClr>
              <a:buFont typeface="Wingdings" panose="05000000000000000000" pitchFamily="2" charset="2"/>
              <a:buChar char="§"/>
            </a:pPr>
            <a:endParaRPr lang="en-US" sz="3200" dirty="0">
              <a:solidFill>
                <a:schemeClr val="accent6">
                  <a:lumMod val="75000"/>
                </a:schemeClr>
              </a:solidFill>
              <a:latin typeface="Montserrat Medium" panose="020F0502020204030204" pitchFamily="2" charset="0"/>
            </a:endParaRPr>
          </a:p>
          <a:p>
            <a:pPr marL="457200" indent="-457200">
              <a:lnSpc>
                <a:spcPct val="110000"/>
              </a:lnSpc>
              <a:buClr>
                <a:srgbClr val="37939B"/>
              </a:buClr>
              <a:buFont typeface="Wingdings" panose="05000000000000000000" pitchFamily="2" charset="2"/>
              <a:buChar char="§"/>
            </a:pPr>
            <a:endParaRPr lang="en-US" sz="3200" dirty="0">
              <a:solidFill>
                <a:schemeClr val="accent6">
                  <a:lumMod val="75000"/>
                </a:schemeClr>
              </a:solidFill>
              <a:latin typeface="Montserrat Medium" panose="020F0502020204030204" pitchFamily="2" charset="0"/>
            </a:endParaRPr>
          </a:p>
        </p:txBody>
      </p:sp>
      <p:sp>
        <p:nvSpPr>
          <p:cNvPr id="6" name="Freeform 3">
            <a:extLst>
              <a:ext uri="{FF2B5EF4-FFF2-40B4-BE49-F238E27FC236}">
                <a16:creationId xmlns:a16="http://schemas.microsoft.com/office/drawing/2014/main" id="{4E423B22-1A03-07BD-A696-E8AFB733C4FD}"/>
              </a:ext>
            </a:extLst>
          </p:cNvPr>
          <p:cNvSpPr/>
          <p:nvPr/>
        </p:nvSpPr>
        <p:spPr>
          <a:xfrm>
            <a:off x="310226" y="2501098"/>
            <a:ext cx="18079198" cy="5598221"/>
          </a:xfrm>
          <a:custGeom>
            <a:avLst/>
            <a:gdLst/>
            <a:ahLst/>
            <a:cxnLst/>
            <a:rect l="l" t="t" r="r" b="b"/>
            <a:pathLst>
              <a:path w="15026802" h="1591351">
                <a:moveTo>
                  <a:pt x="0" y="0"/>
                </a:moveTo>
                <a:lnTo>
                  <a:pt x="15026802" y="0"/>
                </a:lnTo>
                <a:lnTo>
                  <a:pt x="15026802" y="1591350"/>
                </a:lnTo>
                <a:lnTo>
                  <a:pt x="0" y="1591350"/>
                </a:lnTo>
                <a:lnTo>
                  <a:pt x="0" y="0"/>
                </a:lnTo>
                <a:close/>
              </a:path>
            </a:pathLst>
          </a:custGeom>
          <a:blipFill dpi="0" rotWithShape="1">
            <a:blip r:embed="rId2">
              <a:alphaModFix amt="48000"/>
              <a:duotone>
                <a:schemeClr val="accent6">
                  <a:shade val="45000"/>
                  <a:satMod val="135000"/>
                </a:schemeClr>
                <a:prstClr val="white"/>
              </a:duotone>
            </a:blip>
            <a:srcRect/>
            <a:stretch>
              <a:fillRect t="-86495"/>
            </a:stretch>
          </a:blipFill>
        </p:spPr>
        <p:txBody>
          <a:bodyPr/>
          <a:lstStyle/>
          <a:p>
            <a:endParaRPr lang="en-US" dirty="0"/>
          </a:p>
        </p:txBody>
      </p:sp>
      <p:sp>
        <p:nvSpPr>
          <p:cNvPr id="4" name="Freeform 4"/>
          <p:cNvSpPr/>
          <p:nvPr/>
        </p:nvSpPr>
        <p:spPr>
          <a:xfrm rot="5400000">
            <a:off x="8599746" y="-4842580"/>
            <a:ext cx="1088513" cy="18287996"/>
          </a:xfrm>
          <a:custGeom>
            <a:avLst/>
            <a:gdLst/>
            <a:ahLst/>
            <a:cxnLst/>
            <a:rect l="l" t="t" r="r" b="b"/>
            <a:pathLst>
              <a:path w="286687" h="4816592">
                <a:moveTo>
                  <a:pt x="0" y="0"/>
                </a:moveTo>
                <a:lnTo>
                  <a:pt x="286687" y="0"/>
                </a:lnTo>
                <a:lnTo>
                  <a:pt x="286687" y="4816592"/>
                </a:lnTo>
                <a:lnTo>
                  <a:pt x="0" y="4816592"/>
                </a:lnTo>
                <a:close/>
              </a:path>
            </a:pathLst>
          </a:custGeom>
          <a:gradFill rotWithShape="1">
            <a:gsLst>
              <a:gs pos="0">
                <a:srgbClr val="696969">
                  <a:alpha val="72000"/>
                </a:srgbClr>
              </a:gs>
              <a:gs pos="33333">
                <a:srgbClr val="B4B4B4">
                  <a:alpha val="82500"/>
                </a:srgbClr>
              </a:gs>
              <a:gs pos="66667">
                <a:srgbClr val="EEEEEE">
                  <a:alpha val="70500"/>
                </a:srgbClr>
              </a:gs>
              <a:gs pos="100000">
                <a:srgbClr val="FBFBFB">
                  <a:alpha val="22000"/>
                </a:srgbClr>
              </a:gs>
            </a:gsLst>
            <a:lin ang="0"/>
          </a:gradFill>
          <a:ln>
            <a:noFill/>
          </a:ln>
        </p:spPr>
      </p:sp>
      <p:sp>
        <p:nvSpPr>
          <p:cNvPr id="7" name="TextBox 7"/>
          <p:cNvSpPr txBox="1"/>
          <p:nvPr/>
        </p:nvSpPr>
        <p:spPr>
          <a:xfrm>
            <a:off x="36166" y="4003177"/>
            <a:ext cx="18669000" cy="1477328"/>
          </a:xfrm>
          <a:prstGeom prst="rect">
            <a:avLst/>
          </a:prstGeom>
        </p:spPr>
        <p:txBody>
          <a:bodyPr wrap="square" lIns="0" tIns="0" rIns="0" bIns="0" rtlCol="0" anchor="t">
            <a:spAutoFit/>
          </a:bodyPr>
          <a:lstStyle/>
          <a:p>
            <a:pPr algn="ctr"/>
            <a:r>
              <a:rPr lang="en-US" sz="4800" b="1" spc="79" dirty="0">
                <a:solidFill>
                  <a:schemeClr val="accent6">
                    <a:lumMod val="75000"/>
                  </a:schemeClr>
                </a:solidFill>
              </a:rPr>
              <a:t>In addition to influencing factors, was there leading resource a consumer select their cosmetic procedure provider?</a:t>
            </a:r>
          </a:p>
        </p:txBody>
      </p:sp>
      <p:grpSp>
        <p:nvGrpSpPr>
          <p:cNvPr id="12" name="Group 23">
            <a:extLst>
              <a:ext uri="{FF2B5EF4-FFF2-40B4-BE49-F238E27FC236}">
                <a16:creationId xmlns:a16="http://schemas.microsoft.com/office/drawing/2014/main" id="{7365AD72-5FAA-7D8B-5A24-BDDA196B5B04}"/>
              </a:ext>
            </a:extLst>
          </p:cNvPr>
          <p:cNvGrpSpPr/>
          <p:nvPr/>
        </p:nvGrpSpPr>
        <p:grpSpPr>
          <a:xfrm>
            <a:off x="12771828" y="5773658"/>
            <a:ext cx="3589505" cy="3203128"/>
            <a:chOff x="0" y="0"/>
            <a:chExt cx="3368160" cy="3366000"/>
          </a:xfr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p:grpSpPr>
        <p:sp>
          <p:nvSpPr>
            <p:cNvPr id="13" name="Freeform 24">
              <a:extLst>
                <a:ext uri="{FF2B5EF4-FFF2-40B4-BE49-F238E27FC236}">
                  <a16:creationId xmlns:a16="http://schemas.microsoft.com/office/drawing/2014/main" id="{687EEA36-1F8A-62B5-6259-C8EAD9469C9B}"/>
                </a:ext>
              </a:extLst>
            </p:cNvPr>
            <p:cNvSpPr/>
            <p:nvPr/>
          </p:nvSpPr>
          <p:spPr>
            <a:xfrm>
              <a:off x="0" y="0"/>
              <a:ext cx="3368040" cy="3366008"/>
            </a:xfrm>
            <a:custGeom>
              <a:avLst/>
              <a:gdLst/>
              <a:ahLst/>
              <a:cxnLst/>
              <a:rect l="l" t="t" r="r" b="b"/>
              <a:pathLst>
                <a:path w="3368040" h="3366008">
                  <a:moveTo>
                    <a:pt x="0" y="1683004"/>
                  </a:moveTo>
                  <a:cubicBezTo>
                    <a:pt x="0" y="753491"/>
                    <a:pt x="753999" y="0"/>
                    <a:pt x="1684020" y="0"/>
                  </a:cubicBezTo>
                  <a:cubicBezTo>
                    <a:pt x="2614041" y="0"/>
                    <a:pt x="3368040" y="753491"/>
                    <a:pt x="3368040" y="1683004"/>
                  </a:cubicBezTo>
                  <a:cubicBezTo>
                    <a:pt x="3368040" y="2612517"/>
                    <a:pt x="2614041" y="3366008"/>
                    <a:pt x="1684020" y="3366008"/>
                  </a:cubicBezTo>
                  <a:cubicBezTo>
                    <a:pt x="753999" y="3366008"/>
                    <a:pt x="0" y="2612517"/>
                    <a:pt x="0" y="1683004"/>
                  </a:cubicBezTo>
                  <a:close/>
                </a:path>
              </a:pathLst>
            </a:custGeom>
            <a:grpFill/>
            <a:ln>
              <a:solidFill>
                <a:schemeClr val="tx1"/>
              </a:solidFill>
            </a:ln>
          </p:spPr>
        </p:sp>
      </p:grpSp>
      <p:sp>
        <p:nvSpPr>
          <p:cNvPr id="14" name="TextBox 13">
            <a:extLst>
              <a:ext uri="{FF2B5EF4-FFF2-40B4-BE49-F238E27FC236}">
                <a16:creationId xmlns:a16="http://schemas.microsoft.com/office/drawing/2014/main" id="{D26802EA-90A4-ADF5-D74C-168016CE537D}"/>
              </a:ext>
            </a:extLst>
          </p:cNvPr>
          <p:cNvSpPr txBox="1"/>
          <p:nvPr/>
        </p:nvSpPr>
        <p:spPr>
          <a:xfrm>
            <a:off x="13106400" y="6286500"/>
            <a:ext cx="3023837" cy="2075888"/>
          </a:xfrm>
          <a:prstGeom prst="rect">
            <a:avLst/>
          </a:prstGeom>
          <a:noFill/>
        </p:spPr>
        <p:txBody>
          <a:bodyPr wrap="square" rtlCol="0">
            <a:spAutoFit/>
          </a:bodyPr>
          <a:lstStyle/>
          <a:p>
            <a:pPr algn="ctr"/>
            <a:r>
              <a:rPr lang="en-US" sz="3200" b="1" dirty="0"/>
              <a:t>Online resources continue to gain influence on provider choice.</a:t>
            </a:r>
          </a:p>
        </p:txBody>
      </p:sp>
      <p:pic>
        <p:nvPicPr>
          <p:cNvPr id="1026" name="Picture 2">
            <a:extLst>
              <a:ext uri="{FF2B5EF4-FFF2-40B4-BE49-F238E27FC236}">
                <a16:creationId xmlns:a16="http://schemas.microsoft.com/office/drawing/2014/main" id="{EED79D1C-5049-E598-D923-D65F29681DF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93" t="38531" r="-593" b="17739"/>
          <a:stretch/>
        </p:blipFill>
        <p:spPr bwMode="auto">
          <a:xfrm>
            <a:off x="0" y="-722729"/>
            <a:ext cx="18389424" cy="4666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00710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5"/>
          <p:cNvGrpSpPr>
            <a:grpSpLocks noChangeAspect="1"/>
          </p:cNvGrpSpPr>
          <p:nvPr/>
        </p:nvGrpSpPr>
        <p:grpSpPr>
          <a:xfrm>
            <a:off x="-2262514" y="-316922"/>
            <a:ext cx="9355969" cy="10888266"/>
            <a:chOff x="357370" y="-268199"/>
            <a:chExt cx="7870969" cy="10286999"/>
          </a:xfrm>
          <a:blipFill dpi="0" rotWithShape="1">
            <a:blip r:embed="rId2">
              <a:extLst>
                <a:ext uri="{28A0092B-C50C-407E-A947-70E740481C1C}">
                  <a14:useLocalDpi xmlns:a14="http://schemas.microsoft.com/office/drawing/2010/main" val="0"/>
                </a:ext>
              </a:extLst>
            </a:blip>
            <a:srcRect/>
            <a:stretch>
              <a:fillRect/>
            </a:stretch>
          </a:blipFill>
        </p:grpSpPr>
        <p:sp>
          <p:nvSpPr>
            <p:cNvPr id="6" name="Freeform 6"/>
            <p:cNvSpPr/>
            <p:nvPr/>
          </p:nvSpPr>
          <p:spPr>
            <a:xfrm>
              <a:off x="357370" y="-268199"/>
              <a:ext cx="7870969" cy="10286999"/>
            </a:xfrm>
            <a:custGeom>
              <a:avLst/>
              <a:gdLst/>
              <a:ahLst/>
              <a:cxnLst/>
              <a:rect l="l" t="t" r="r" b="b"/>
              <a:pathLst>
                <a:path w="8585708" h="10286999">
                  <a:moveTo>
                    <a:pt x="8585708" y="762"/>
                  </a:moveTo>
                  <a:cubicBezTo>
                    <a:pt x="8581644" y="20447"/>
                    <a:pt x="8577961" y="40132"/>
                    <a:pt x="8573515" y="59690"/>
                  </a:cubicBezTo>
                  <a:cubicBezTo>
                    <a:pt x="8478138" y="485521"/>
                    <a:pt x="8382634" y="911225"/>
                    <a:pt x="8287258" y="1337056"/>
                  </a:cubicBezTo>
                  <a:cubicBezTo>
                    <a:pt x="8146288" y="1966722"/>
                    <a:pt x="8005699" y="2596388"/>
                    <a:pt x="7864602" y="3225927"/>
                  </a:cubicBezTo>
                  <a:cubicBezTo>
                    <a:pt x="7691247" y="3999103"/>
                    <a:pt x="7517384" y="4772152"/>
                    <a:pt x="7344029" y="5545328"/>
                  </a:cubicBezTo>
                  <a:cubicBezTo>
                    <a:pt x="7194677" y="6211443"/>
                    <a:pt x="7045579" y="6877558"/>
                    <a:pt x="6896354" y="7543800"/>
                  </a:cubicBezTo>
                  <a:cubicBezTo>
                    <a:pt x="6765290" y="8129016"/>
                    <a:pt x="6634480" y="8714105"/>
                    <a:pt x="6503162" y="9299194"/>
                  </a:cubicBezTo>
                  <a:cubicBezTo>
                    <a:pt x="6429375" y="9628250"/>
                    <a:pt x="6354953" y="9957181"/>
                    <a:pt x="6280785" y="10286237"/>
                  </a:cubicBezTo>
                  <a:cubicBezTo>
                    <a:pt x="4199382" y="10286237"/>
                    <a:pt x="2118106" y="10286110"/>
                    <a:pt x="36830" y="10286999"/>
                  </a:cubicBezTo>
                  <a:cubicBezTo>
                    <a:pt x="6731" y="10286999"/>
                    <a:pt x="0" y="10280268"/>
                    <a:pt x="0" y="10250043"/>
                  </a:cubicBezTo>
                  <a:cubicBezTo>
                    <a:pt x="762" y="6845681"/>
                    <a:pt x="762" y="3441319"/>
                    <a:pt x="0" y="36957"/>
                  </a:cubicBezTo>
                  <a:cubicBezTo>
                    <a:pt x="0" y="6731"/>
                    <a:pt x="6731" y="0"/>
                    <a:pt x="36830" y="0"/>
                  </a:cubicBezTo>
                  <a:cubicBezTo>
                    <a:pt x="2886456" y="762"/>
                    <a:pt x="5736082" y="762"/>
                    <a:pt x="8585708" y="762"/>
                  </a:cubicBezTo>
                  <a:close/>
                </a:path>
              </a:pathLst>
            </a:custGeom>
            <a:grpFill/>
          </p:spPr>
          <p:txBody>
            <a:bodyPr/>
            <a:lstStyle/>
            <a:p>
              <a:endParaRPr lang="en-US" dirty="0"/>
            </a:p>
          </p:txBody>
        </p:sp>
      </p:grpSp>
      <p:sp>
        <p:nvSpPr>
          <p:cNvPr id="22" name="TextBox 22"/>
          <p:cNvSpPr txBox="1"/>
          <p:nvPr/>
        </p:nvSpPr>
        <p:spPr>
          <a:xfrm>
            <a:off x="6953490" y="793424"/>
            <a:ext cx="11543807" cy="905248"/>
          </a:xfrm>
          <a:prstGeom prst="rect">
            <a:avLst/>
          </a:prstGeom>
        </p:spPr>
        <p:txBody>
          <a:bodyPr wrap="square" lIns="0" tIns="0" rIns="0" bIns="0" rtlCol="0" anchor="t">
            <a:spAutoFit/>
          </a:bodyPr>
          <a:lstStyle/>
          <a:p>
            <a:pPr marL="0" lvl="0" indent="0" algn="ctr">
              <a:lnSpc>
                <a:spcPts val="7291"/>
              </a:lnSpc>
              <a:spcBef>
                <a:spcPct val="0"/>
              </a:spcBef>
            </a:pPr>
            <a:r>
              <a:rPr lang="en-US" sz="6000" b="1" u="none" strike="noStrike" spc="184" dirty="0">
                <a:solidFill>
                  <a:schemeClr val="accent6">
                    <a:lumMod val="75000"/>
                  </a:schemeClr>
                </a:solidFill>
                <a:latin typeface="+mj-lt"/>
              </a:rPr>
              <a:t>Skin Care Product Purchases</a:t>
            </a:r>
          </a:p>
        </p:txBody>
      </p:sp>
      <p:sp>
        <p:nvSpPr>
          <p:cNvPr id="3" name="Freeform 3"/>
          <p:cNvSpPr/>
          <p:nvPr/>
        </p:nvSpPr>
        <p:spPr>
          <a:xfrm rot="764344">
            <a:off x="5670909" y="-343479"/>
            <a:ext cx="1088513" cy="11908815"/>
          </a:xfrm>
          <a:custGeom>
            <a:avLst/>
            <a:gdLst/>
            <a:ahLst/>
            <a:cxnLst/>
            <a:rect l="l" t="t" r="r" b="b"/>
            <a:pathLst>
              <a:path w="286687" h="3136478">
                <a:moveTo>
                  <a:pt x="0" y="0"/>
                </a:moveTo>
                <a:lnTo>
                  <a:pt x="286687" y="0"/>
                </a:lnTo>
                <a:lnTo>
                  <a:pt x="286687" y="3136478"/>
                </a:lnTo>
                <a:lnTo>
                  <a:pt x="0" y="3136478"/>
                </a:lnTo>
                <a:close/>
              </a:path>
            </a:pathLst>
          </a:custGeom>
          <a:gradFill rotWithShape="1">
            <a:gsLst>
              <a:gs pos="0">
                <a:srgbClr val="696969">
                  <a:alpha val="41040"/>
                </a:srgbClr>
              </a:gs>
              <a:gs pos="33333">
                <a:srgbClr val="B4B4B4">
                  <a:alpha val="47025"/>
                </a:srgbClr>
              </a:gs>
              <a:gs pos="66667">
                <a:srgbClr val="EEEEEE">
                  <a:alpha val="40185"/>
                </a:srgbClr>
              </a:gs>
              <a:gs pos="100000">
                <a:srgbClr val="FBFBFB">
                  <a:alpha val="12540"/>
                </a:srgbClr>
              </a:gs>
            </a:gsLst>
            <a:lin ang="0"/>
          </a:gradFill>
          <a:ln>
            <a:noFill/>
          </a:ln>
        </p:spPr>
      </p:sp>
      <p:sp>
        <p:nvSpPr>
          <p:cNvPr id="33" name="Freeform 3">
            <a:extLst>
              <a:ext uri="{FF2B5EF4-FFF2-40B4-BE49-F238E27FC236}">
                <a16:creationId xmlns:a16="http://schemas.microsoft.com/office/drawing/2014/main" id="{E3E734C5-B7A3-52D6-0135-7495C89B47AA}"/>
              </a:ext>
            </a:extLst>
          </p:cNvPr>
          <p:cNvSpPr/>
          <p:nvPr/>
        </p:nvSpPr>
        <p:spPr>
          <a:xfrm rot="16944138">
            <a:off x="7443714" y="99219"/>
            <a:ext cx="9163471" cy="13530806"/>
          </a:xfrm>
          <a:custGeom>
            <a:avLst/>
            <a:gdLst/>
            <a:ahLst/>
            <a:cxnLst/>
            <a:rect l="l" t="t" r="r" b="b"/>
            <a:pathLst>
              <a:path w="15026802" h="1591351">
                <a:moveTo>
                  <a:pt x="0" y="0"/>
                </a:moveTo>
                <a:lnTo>
                  <a:pt x="15026802" y="0"/>
                </a:lnTo>
                <a:lnTo>
                  <a:pt x="15026802" y="1591350"/>
                </a:lnTo>
                <a:lnTo>
                  <a:pt x="0" y="1591350"/>
                </a:lnTo>
                <a:lnTo>
                  <a:pt x="0" y="0"/>
                </a:lnTo>
                <a:close/>
              </a:path>
            </a:pathLst>
          </a:custGeom>
          <a:blipFill>
            <a:blip r:embed="rId3">
              <a:duotone>
                <a:schemeClr val="accent6">
                  <a:shade val="45000"/>
                  <a:satMod val="135000"/>
                </a:schemeClr>
                <a:prstClr val="white"/>
              </a:duotone>
            </a:blip>
            <a:stretch>
              <a:fillRect t="-86495"/>
            </a:stretch>
          </a:blipFill>
        </p:spPr>
        <p:txBody>
          <a:bodyPr/>
          <a:lstStyle/>
          <a:p>
            <a:endParaRPr lang="en-US" dirty="0"/>
          </a:p>
        </p:txBody>
      </p:sp>
      <p:sp>
        <p:nvSpPr>
          <p:cNvPr id="40" name="TextBox 7">
            <a:extLst>
              <a:ext uri="{FF2B5EF4-FFF2-40B4-BE49-F238E27FC236}">
                <a16:creationId xmlns:a16="http://schemas.microsoft.com/office/drawing/2014/main" id="{89F2C41C-DD25-207E-7333-50D6E8B38CD1}"/>
              </a:ext>
            </a:extLst>
          </p:cNvPr>
          <p:cNvSpPr txBox="1"/>
          <p:nvPr/>
        </p:nvSpPr>
        <p:spPr>
          <a:xfrm>
            <a:off x="8156260" y="4059893"/>
            <a:ext cx="4458346" cy="2884508"/>
          </a:xfrm>
          <a:prstGeom prst="rect">
            <a:avLst/>
          </a:prstGeom>
        </p:spPr>
        <p:txBody>
          <a:bodyPr wrap="square" lIns="0" tIns="0" rIns="0" bIns="0" rtlCol="0" anchor="t">
            <a:spAutoFit/>
          </a:bodyPr>
          <a:lstStyle/>
          <a:p>
            <a:pPr marL="457200" indent="-457200">
              <a:lnSpc>
                <a:spcPct val="110000"/>
              </a:lnSpc>
              <a:buClr>
                <a:schemeClr val="tx1"/>
              </a:buClr>
              <a:buFont typeface="Wingdings" panose="05000000000000000000" pitchFamily="2" charset="2"/>
              <a:buChar char="§"/>
            </a:pPr>
            <a:r>
              <a:rPr lang="en-US" sz="3600" dirty="0"/>
              <a:t>$1 - $50  (33%)</a:t>
            </a:r>
          </a:p>
          <a:p>
            <a:pPr marL="457200" indent="-457200">
              <a:lnSpc>
                <a:spcPct val="110000"/>
              </a:lnSpc>
              <a:buClr>
                <a:schemeClr val="tx1"/>
              </a:buClr>
              <a:buFont typeface="Wingdings" panose="05000000000000000000" pitchFamily="2" charset="2"/>
              <a:buChar char="§"/>
            </a:pPr>
            <a:r>
              <a:rPr lang="en-US" sz="3600" dirty="0"/>
              <a:t>$51 - $100  (31%)</a:t>
            </a:r>
          </a:p>
          <a:p>
            <a:pPr marL="457200" indent="-457200">
              <a:lnSpc>
                <a:spcPct val="110000"/>
              </a:lnSpc>
              <a:buFont typeface="Wingdings" panose="05000000000000000000" pitchFamily="2" charset="2"/>
              <a:buChar char="§"/>
            </a:pPr>
            <a:r>
              <a:rPr lang="en-US" sz="3600" dirty="0"/>
              <a:t>$101 - $150  (20%)</a:t>
            </a:r>
          </a:p>
          <a:p>
            <a:pPr marL="457200" indent="-457200">
              <a:lnSpc>
                <a:spcPct val="110000"/>
              </a:lnSpc>
              <a:buClr>
                <a:srgbClr val="37939B"/>
              </a:buClr>
              <a:buFont typeface="Wingdings" panose="05000000000000000000" pitchFamily="2" charset="2"/>
              <a:buChar char="§"/>
            </a:pPr>
            <a:endParaRPr lang="en-US" sz="3200" dirty="0">
              <a:solidFill>
                <a:schemeClr val="accent6">
                  <a:lumMod val="75000"/>
                </a:schemeClr>
              </a:solidFill>
              <a:latin typeface="Montserrat Medium" panose="020F0502020204030204" pitchFamily="2" charset="0"/>
            </a:endParaRPr>
          </a:p>
          <a:p>
            <a:pPr marL="457200" indent="-457200">
              <a:lnSpc>
                <a:spcPct val="110000"/>
              </a:lnSpc>
              <a:buClr>
                <a:srgbClr val="37939B"/>
              </a:buClr>
              <a:buFont typeface="Wingdings" panose="05000000000000000000" pitchFamily="2" charset="2"/>
              <a:buChar char="§"/>
            </a:pPr>
            <a:endParaRPr lang="en-US" sz="3200" dirty="0">
              <a:solidFill>
                <a:schemeClr val="accent6">
                  <a:lumMod val="75000"/>
                </a:schemeClr>
              </a:solidFill>
              <a:latin typeface="Montserrat Medium" panose="020F0502020204030204" pitchFamily="2" charset="0"/>
            </a:endParaRPr>
          </a:p>
        </p:txBody>
      </p:sp>
      <p:sp>
        <p:nvSpPr>
          <p:cNvPr id="41" name="TextBox 9">
            <a:extLst>
              <a:ext uri="{FF2B5EF4-FFF2-40B4-BE49-F238E27FC236}">
                <a16:creationId xmlns:a16="http://schemas.microsoft.com/office/drawing/2014/main" id="{D0CD61A5-EF12-F356-84B8-464894B3F198}"/>
              </a:ext>
            </a:extLst>
          </p:cNvPr>
          <p:cNvSpPr txBox="1"/>
          <p:nvPr/>
        </p:nvSpPr>
        <p:spPr>
          <a:xfrm>
            <a:off x="5171937" y="9751418"/>
            <a:ext cx="13188394" cy="234038"/>
          </a:xfrm>
          <a:prstGeom prst="rect">
            <a:avLst/>
          </a:prstGeom>
        </p:spPr>
        <p:txBody>
          <a:bodyPr wrap="square" lIns="0" tIns="0" rIns="0" bIns="0" rtlCol="0" anchor="t">
            <a:spAutoFit/>
          </a:bodyPr>
          <a:lstStyle/>
          <a:p>
            <a:pPr algn="ctr">
              <a:lnSpc>
                <a:spcPts val="1800"/>
              </a:lnSpc>
            </a:pPr>
            <a:r>
              <a:rPr lang="en-US" spc="151" dirty="0"/>
              <a:t>American Society for Dermatologic Surgery | 2023</a:t>
            </a:r>
          </a:p>
        </p:txBody>
      </p:sp>
      <p:sp>
        <p:nvSpPr>
          <p:cNvPr id="8" name="TextBox 22">
            <a:extLst>
              <a:ext uri="{FF2B5EF4-FFF2-40B4-BE49-F238E27FC236}">
                <a16:creationId xmlns:a16="http://schemas.microsoft.com/office/drawing/2014/main" id="{EB6E2F69-5539-6896-275B-14AC986A1234}"/>
              </a:ext>
            </a:extLst>
          </p:cNvPr>
          <p:cNvSpPr txBox="1"/>
          <p:nvPr/>
        </p:nvSpPr>
        <p:spPr>
          <a:xfrm>
            <a:off x="7739153" y="2939857"/>
            <a:ext cx="4875453" cy="837537"/>
          </a:xfrm>
          <a:prstGeom prst="rect">
            <a:avLst/>
          </a:prstGeom>
        </p:spPr>
        <p:txBody>
          <a:bodyPr wrap="square" lIns="0" tIns="0" rIns="0" bIns="0" rtlCol="0" anchor="t">
            <a:spAutoFit/>
          </a:bodyPr>
          <a:lstStyle/>
          <a:p>
            <a:pPr marL="0" lvl="0" indent="0" algn="ctr">
              <a:lnSpc>
                <a:spcPts val="7291"/>
              </a:lnSpc>
              <a:spcBef>
                <a:spcPct val="0"/>
              </a:spcBef>
            </a:pPr>
            <a:r>
              <a:rPr lang="en-US" sz="4000" b="1" u="sng" strike="noStrike" spc="184" dirty="0">
                <a:latin typeface="+mj-lt"/>
              </a:rPr>
              <a:t>Monthly Spend</a:t>
            </a:r>
          </a:p>
        </p:txBody>
      </p:sp>
      <p:grpSp>
        <p:nvGrpSpPr>
          <p:cNvPr id="10" name="Group 23">
            <a:extLst>
              <a:ext uri="{FF2B5EF4-FFF2-40B4-BE49-F238E27FC236}">
                <a16:creationId xmlns:a16="http://schemas.microsoft.com/office/drawing/2014/main" id="{BB213501-717B-6C22-8A60-F34495B55492}"/>
              </a:ext>
            </a:extLst>
          </p:cNvPr>
          <p:cNvGrpSpPr/>
          <p:nvPr/>
        </p:nvGrpSpPr>
        <p:grpSpPr>
          <a:xfrm>
            <a:off x="13234423" y="3590086"/>
            <a:ext cx="4113442" cy="4048227"/>
            <a:chOff x="0" y="0"/>
            <a:chExt cx="3368160" cy="3366000"/>
          </a:xfr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p:grpSpPr>
        <p:sp>
          <p:nvSpPr>
            <p:cNvPr id="11" name="Freeform 24">
              <a:extLst>
                <a:ext uri="{FF2B5EF4-FFF2-40B4-BE49-F238E27FC236}">
                  <a16:creationId xmlns:a16="http://schemas.microsoft.com/office/drawing/2014/main" id="{83C5EB6A-73E4-D6E4-5AD4-9A911D524718}"/>
                </a:ext>
              </a:extLst>
            </p:cNvPr>
            <p:cNvSpPr/>
            <p:nvPr/>
          </p:nvSpPr>
          <p:spPr>
            <a:xfrm>
              <a:off x="0" y="0"/>
              <a:ext cx="3368040" cy="3366008"/>
            </a:xfrm>
            <a:custGeom>
              <a:avLst/>
              <a:gdLst/>
              <a:ahLst/>
              <a:cxnLst/>
              <a:rect l="l" t="t" r="r" b="b"/>
              <a:pathLst>
                <a:path w="3368040" h="3366008">
                  <a:moveTo>
                    <a:pt x="0" y="1683004"/>
                  </a:moveTo>
                  <a:cubicBezTo>
                    <a:pt x="0" y="753491"/>
                    <a:pt x="753999" y="0"/>
                    <a:pt x="1684020" y="0"/>
                  </a:cubicBezTo>
                  <a:cubicBezTo>
                    <a:pt x="2614041" y="0"/>
                    <a:pt x="3368040" y="753491"/>
                    <a:pt x="3368040" y="1683004"/>
                  </a:cubicBezTo>
                  <a:cubicBezTo>
                    <a:pt x="3368040" y="2612517"/>
                    <a:pt x="2614041" y="3366008"/>
                    <a:pt x="1684020" y="3366008"/>
                  </a:cubicBezTo>
                  <a:cubicBezTo>
                    <a:pt x="753999" y="3366008"/>
                    <a:pt x="0" y="2612517"/>
                    <a:pt x="0" y="1683004"/>
                  </a:cubicBezTo>
                  <a:close/>
                </a:path>
              </a:pathLst>
            </a:custGeom>
            <a:grpFill/>
            <a:ln>
              <a:solidFill>
                <a:schemeClr val="tx1"/>
              </a:solidFill>
            </a:ln>
          </p:spPr>
        </p:sp>
      </p:grpSp>
      <p:sp>
        <p:nvSpPr>
          <p:cNvPr id="12" name="TextBox 11">
            <a:extLst>
              <a:ext uri="{FF2B5EF4-FFF2-40B4-BE49-F238E27FC236}">
                <a16:creationId xmlns:a16="http://schemas.microsoft.com/office/drawing/2014/main" id="{3F672D55-A216-7740-4355-F301B7F8D909}"/>
              </a:ext>
            </a:extLst>
          </p:cNvPr>
          <p:cNvSpPr txBox="1"/>
          <p:nvPr/>
        </p:nvSpPr>
        <p:spPr>
          <a:xfrm>
            <a:off x="13778635" y="4211942"/>
            <a:ext cx="3149675" cy="3046988"/>
          </a:xfrm>
          <a:prstGeom prst="rect">
            <a:avLst/>
          </a:prstGeom>
          <a:noFill/>
        </p:spPr>
        <p:txBody>
          <a:bodyPr wrap="square" rtlCol="0">
            <a:spAutoFit/>
          </a:bodyPr>
          <a:lstStyle/>
          <a:p>
            <a:pPr algn="ctr"/>
            <a:r>
              <a:rPr lang="en-US" sz="3200" b="1" dirty="0"/>
              <a:t>More than 20% of consumers are spending up to $1,200+ annually for skin care products.</a:t>
            </a:r>
          </a:p>
        </p:txBody>
      </p:sp>
    </p:spTree>
    <p:extLst>
      <p:ext uri="{BB962C8B-B14F-4D97-AF65-F5344CB8AC3E}">
        <p14:creationId xmlns:p14="http://schemas.microsoft.com/office/powerpoint/2010/main" val="30674018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3">
            <a:extLst>
              <a:ext uri="{FF2B5EF4-FFF2-40B4-BE49-F238E27FC236}">
                <a16:creationId xmlns:a16="http://schemas.microsoft.com/office/drawing/2014/main" id="{E710F5A6-3FA0-98E5-E741-9C81E5267E58}"/>
              </a:ext>
            </a:extLst>
          </p:cNvPr>
          <p:cNvSpPr/>
          <p:nvPr/>
        </p:nvSpPr>
        <p:spPr>
          <a:xfrm>
            <a:off x="0" y="3172518"/>
            <a:ext cx="18288000" cy="4625499"/>
          </a:xfrm>
          <a:custGeom>
            <a:avLst/>
            <a:gdLst/>
            <a:ahLst/>
            <a:cxnLst/>
            <a:rect l="l" t="t" r="r" b="b"/>
            <a:pathLst>
              <a:path w="15026802" h="1591351">
                <a:moveTo>
                  <a:pt x="0" y="0"/>
                </a:moveTo>
                <a:lnTo>
                  <a:pt x="15026802" y="0"/>
                </a:lnTo>
                <a:lnTo>
                  <a:pt x="15026802" y="1591350"/>
                </a:lnTo>
                <a:lnTo>
                  <a:pt x="0" y="1591350"/>
                </a:lnTo>
                <a:lnTo>
                  <a:pt x="0" y="0"/>
                </a:lnTo>
                <a:close/>
              </a:path>
            </a:pathLst>
          </a:custGeom>
          <a:blipFill dpi="0" rotWithShape="1">
            <a:blip r:embed="rId2">
              <a:alphaModFix amt="50000"/>
              <a:duotone>
                <a:schemeClr val="accent6">
                  <a:shade val="45000"/>
                  <a:satMod val="135000"/>
                </a:schemeClr>
                <a:prstClr val="white"/>
              </a:duotone>
            </a:blip>
            <a:srcRect/>
            <a:stretch>
              <a:fillRect t="-86495"/>
            </a:stretch>
          </a:blipFill>
        </p:spPr>
        <p:txBody>
          <a:bodyPr/>
          <a:lstStyle/>
          <a:p>
            <a:endParaRPr lang="en-US" dirty="0"/>
          </a:p>
        </p:txBody>
      </p:sp>
      <p:sp>
        <p:nvSpPr>
          <p:cNvPr id="4" name="Freeform 4"/>
          <p:cNvSpPr/>
          <p:nvPr/>
        </p:nvSpPr>
        <p:spPr>
          <a:xfrm rot="5400000">
            <a:off x="8620532" y="-5436632"/>
            <a:ext cx="1088513" cy="18287996"/>
          </a:xfrm>
          <a:custGeom>
            <a:avLst/>
            <a:gdLst/>
            <a:ahLst/>
            <a:cxnLst/>
            <a:rect l="l" t="t" r="r" b="b"/>
            <a:pathLst>
              <a:path w="286687" h="4816592">
                <a:moveTo>
                  <a:pt x="0" y="0"/>
                </a:moveTo>
                <a:lnTo>
                  <a:pt x="286687" y="0"/>
                </a:lnTo>
                <a:lnTo>
                  <a:pt x="286687" y="4816592"/>
                </a:lnTo>
                <a:lnTo>
                  <a:pt x="0" y="4816592"/>
                </a:lnTo>
                <a:close/>
              </a:path>
            </a:pathLst>
          </a:custGeom>
          <a:gradFill rotWithShape="1">
            <a:gsLst>
              <a:gs pos="0">
                <a:srgbClr val="696969">
                  <a:alpha val="72000"/>
                </a:srgbClr>
              </a:gs>
              <a:gs pos="33333">
                <a:srgbClr val="B4B4B4">
                  <a:alpha val="82500"/>
                </a:srgbClr>
              </a:gs>
              <a:gs pos="66667">
                <a:srgbClr val="EEEEEE">
                  <a:alpha val="70500"/>
                </a:srgbClr>
              </a:gs>
              <a:gs pos="100000">
                <a:srgbClr val="FBFBFB">
                  <a:alpha val="22000"/>
                </a:srgbClr>
              </a:gs>
            </a:gsLst>
            <a:lin ang="0"/>
          </a:gradFill>
          <a:ln>
            <a:noFill/>
          </a:ln>
        </p:spPr>
      </p:sp>
      <p:sp>
        <p:nvSpPr>
          <p:cNvPr id="7" name="TextBox 7"/>
          <p:cNvSpPr txBox="1"/>
          <p:nvPr/>
        </p:nvSpPr>
        <p:spPr>
          <a:xfrm>
            <a:off x="48499" y="3024502"/>
            <a:ext cx="18669000" cy="1510093"/>
          </a:xfrm>
          <a:prstGeom prst="rect">
            <a:avLst/>
          </a:prstGeom>
        </p:spPr>
        <p:txBody>
          <a:bodyPr wrap="square" lIns="0" tIns="0" rIns="0" bIns="0" rtlCol="0" anchor="t">
            <a:spAutoFit/>
          </a:bodyPr>
          <a:lstStyle/>
          <a:p>
            <a:pPr algn="ctr">
              <a:lnSpc>
                <a:spcPts val="13774"/>
              </a:lnSpc>
            </a:pPr>
            <a:r>
              <a:rPr lang="en-US" sz="5400" b="1" spc="79" dirty="0">
                <a:solidFill>
                  <a:schemeClr val="accent6">
                    <a:lumMod val="75000"/>
                  </a:schemeClr>
                </a:solidFill>
              </a:rPr>
              <a:t>Dermatologists</a:t>
            </a:r>
            <a:r>
              <a:rPr lang="en-US" sz="5400" b="1" spc="79" dirty="0"/>
              <a:t>: Physician of choice in </a:t>
            </a:r>
            <a:r>
              <a:rPr lang="en-US" sz="5400" b="1" spc="79" dirty="0">
                <a:solidFill>
                  <a:schemeClr val="accent6">
                    <a:lumMod val="75000"/>
                  </a:schemeClr>
                </a:solidFill>
              </a:rPr>
              <a:t>9</a:t>
            </a:r>
            <a:r>
              <a:rPr lang="en-US" sz="5400" b="1" spc="79" dirty="0"/>
              <a:t> categories</a:t>
            </a:r>
          </a:p>
        </p:txBody>
      </p:sp>
      <p:sp>
        <p:nvSpPr>
          <p:cNvPr id="2062" name="TextBox 7">
            <a:extLst>
              <a:ext uri="{FF2B5EF4-FFF2-40B4-BE49-F238E27FC236}">
                <a16:creationId xmlns:a16="http://schemas.microsoft.com/office/drawing/2014/main" id="{BDBC505C-C151-C2F0-6CB8-6E587E66E269}"/>
              </a:ext>
            </a:extLst>
          </p:cNvPr>
          <p:cNvSpPr txBox="1"/>
          <p:nvPr/>
        </p:nvSpPr>
        <p:spPr>
          <a:xfrm>
            <a:off x="3962400" y="4551913"/>
            <a:ext cx="12801600" cy="7691977"/>
          </a:xfrm>
          <a:prstGeom prst="rect">
            <a:avLst/>
          </a:prstGeom>
        </p:spPr>
        <p:txBody>
          <a:bodyPr wrap="square" lIns="0" tIns="0" rIns="0" bIns="0" rtlCol="0" anchor="t">
            <a:spAutoFit/>
          </a:bodyPr>
          <a:lstStyle/>
          <a:p>
            <a:pPr marL="457200" indent="-457200">
              <a:lnSpc>
                <a:spcPct val="110000"/>
              </a:lnSpc>
              <a:buClr>
                <a:schemeClr val="tx1"/>
              </a:buClr>
              <a:buFont typeface="Wingdings" panose="05000000000000000000" pitchFamily="2" charset="2"/>
              <a:buChar char="§"/>
            </a:pPr>
            <a:r>
              <a:rPr lang="en-US" sz="3600" dirty="0"/>
              <a:t>Injectable Wrinkle Relaxers</a:t>
            </a:r>
          </a:p>
          <a:p>
            <a:pPr marL="457200" indent="-457200">
              <a:lnSpc>
                <a:spcPct val="110000"/>
              </a:lnSpc>
              <a:buClr>
                <a:schemeClr val="tx1"/>
              </a:buClr>
              <a:buFont typeface="Wingdings" panose="05000000000000000000" pitchFamily="2" charset="2"/>
              <a:buChar char="§"/>
            </a:pPr>
            <a:r>
              <a:rPr lang="en-US" sz="3600" dirty="0"/>
              <a:t>Injectable Fillers</a:t>
            </a:r>
          </a:p>
          <a:p>
            <a:pPr marL="457200" indent="-457200">
              <a:lnSpc>
                <a:spcPct val="110000"/>
              </a:lnSpc>
              <a:buClr>
                <a:schemeClr val="tx1"/>
              </a:buClr>
              <a:buFont typeface="Wingdings" panose="05000000000000000000" pitchFamily="2" charset="2"/>
              <a:buChar char="§"/>
            </a:pPr>
            <a:r>
              <a:rPr lang="en-US" sz="3600" dirty="0"/>
              <a:t>Platelet Rich Plasma </a:t>
            </a:r>
            <a:r>
              <a:rPr lang="en-US" sz="3200" i="1" dirty="0">
                <a:solidFill>
                  <a:schemeClr val="accent6">
                    <a:lumMod val="75000"/>
                  </a:schemeClr>
                </a:solidFill>
              </a:rPr>
              <a:t>(new for 2023)</a:t>
            </a:r>
          </a:p>
          <a:p>
            <a:pPr marL="457200" indent="-457200">
              <a:lnSpc>
                <a:spcPct val="110000"/>
              </a:lnSpc>
              <a:buClr>
                <a:schemeClr val="tx1"/>
              </a:buClr>
              <a:buFont typeface="Wingdings" panose="05000000000000000000" pitchFamily="2" charset="2"/>
              <a:buChar char="§"/>
            </a:pPr>
            <a:r>
              <a:rPr lang="en-US" sz="3600" dirty="0"/>
              <a:t>Chemical Peels</a:t>
            </a:r>
          </a:p>
          <a:p>
            <a:pPr marL="457200" indent="-457200">
              <a:lnSpc>
                <a:spcPct val="110000"/>
              </a:lnSpc>
              <a:buClr>
                <a:schemeClr val="tx1"/>
              </a:buClr>
              <a:buFont typeface="Wingdings" panose="05000000000000000000" pitchFamily="2" charset="2"/>
              <a:buChar char="§"/>
            </a:pPr>
            <a:r>
              <a:rPr lang="en-US" sz="3600" dirty="0" err="1"/>
              <a:t>Microneedling</a:t>
            </a:r>
            <a:r>
              <a:rPr lang="en-US" sz="3600" dirty="0"/>
              <a:t> </a:t>
            </a:r>
            <a:r>
              <a:rPr lang="en-US" sz="3200" dirty="0">
                <a:solidFill>
                  <a:schemeClr val="accent6">
                    <a:lumMod val="75000"/>
                  </a:schemeClr>
                </a:solidFill>
              </a:rPr>
              <a:t>(</a:t>
            </a:r>
            <a:r>
              <a:rPr lang="en-US" sz="3200" i="1" dirty="0">
                <a:solidFill>
                  <a:schemeClr val="accent6">
                    <a:lumMod val="75000"/>
                  </a:schemeClr>
                </a:solidFill>
              </a:rPr>
              <a:t>new for 2023)</a:t>
            </a:r>
          </a:p>
          <a:p>
            <a:pPr marL="457200" indent="-457200">
              <a:lnSpc>
                <a:spcPct val="110000"/>
              </a:lnSpc>
              <a:buClr>
                <a:schemeClr val="tx1"/>
              </a:buClr>
              <a:buFont typeface="Wingdings" panose="05000000000000000000" pitchFamily="2" charset="2"/>
              <a:buChar char="§"/>
            </a:pPr>
            <a:r>
              <a:rPr lang="en-US" sz="3600" dirty="0"/>
              <a:t>Vein Treatments</a:t>
            </a:r>
          </a:p>
          <a:p>
            <a:pPr marL="457200" indent="-457200">
              <a:lnSpc>
                <a:spcPct val="110000"/>
              </a:lnSpc>
              <a:buClr>
                <a:schemeClr val="tx1"/>
              </a:buClr>
              <a:buFont typeface="Wingdings" panose="05000000000000000000" pitchFamily="2" charset="2"/>
              <a:buChar char="§"/>
            </a:pPr>
            <a:r>
              <a:rPr lang="en-US" sz="3600" dirty="0"/>
              <a:t>Thread Lifts </a:t>
            </a:r>
            <a:r>
              <a:rPr lang="en-US" sz="3200" i="1" dirty="0">
                <a:solidFill>
                  <a:schemeClr val="accent6">
                    <a:lumMod val="75000"/>
                  </a:schemeClr>
                </a:solidFill>
              </a:rPr>
              <a:t>(new for 2023)</a:t>
            </a:r>
          </a:p>
          <a:p>
            <a:pPr marL="457200" indent="-457200">
              <a:lnSpc>
                <a:spcPct val="110000"/>
              </a:lnSpc>
              <a:buClr>
                <a:schemeClr val="tx1"/>
              </a:buClr>
              <a:buFont typeface="Wingdings" panose="05000000000000000000" pitchFamily="2" charset="2"/>
              <a:buChar char="§"/>
            </a:pPr>
            <a:r>
              <a:rPr lang="en-US" sz="3600" dirty="0"/>
              <a:t>Micro-coring </a:t>
            </a:r>
            <a:r>
              <a:rPr lang="en-US" sz="3200" i="1" dirty="0">
                <a:solidFill>
                  <a:schemeClr val="accent6">
                    <a:lumMod val="75000"/>
                  </a:schemeClr>
                </a:solidFill>
              </a:rPr>
              <a:t>(new for 2023)</a:t>
            </a:r>
          </a:p>
          <a:p>
            <a:pPr marL="457200" indent="-457200">
              <a:lnSpc>
                <a:spcPct val="110000"/>
              </a:lnSpc>
              <a:buClr>
                <a:schemeClr val="tx1"/>
              </a:buClr>
              <a:buFont typeface="Wingdings" panose="05000000000000000000" pitchFamily="2" charset="2"/>
              <a:buChar char="§"/>
            </a:pPr>
            <a:r>
              <a:rPr lang="en-US" sz="3600" dirty="0"/>
              <a:t>Laser Tattoo Removal</a:t>
            </a:r>
          </a:p>
          <a:p>
            <a:pPr marL="457200" indent="-457200">
              <a:lnSpc>
                <a:spcPct val="110000"/>
              </a:lnSpc>
              <a:buClr>
                <a:schemeClr val="tx1"/>
              </a:buClr>
              <a:buFont typeface="Wingdings" panose="05000000000000000000" pitchFamily="2" charset="2"/>
              <a:buChar char="§"/>
            </a:pPr>
            <a:endParaRPr lang="en-US" sz="3600" dirty="0"/>
          </a:p>
          <a:p>
            <a:pPr marL="457200" indent="-457200">
              <a:lnSpc>
                <a:spcPct val="110000"/>
              </a:lnSpc>
              <a:buFont typeface="Wingdings" panose="05000000000000000000" pitchFamily="2" charset="2"/>
              <a:buChar char="§"/>
            </a:pPr>
            <a:endParaRPr lang="en-US" sz="3200" dirty="0">
              <a:solidFill>
                <a:schemeClr val="accent6">
                  <a:lumMod val="75000"/>
                </a:schemeClr>
              </a:solidFill>
              <a:latin typeface="Montserrat Medium" panose="020F0502020204030204" pitchFamily="2" charset="0"/>
            </a:endParaRPr>
          </a:p>
          <a:p>
            <a:pPr marL="457200" indent="-457200">
              <a:lnSpc>
                <a:spcPct val="110000"/>
              </a:lnSpc>
              <a:buClr>
                <a:srgbClr val="37939B"/>
              </a:buClr>
              <a:buFont typeface="Wingdings" panose="05000000000000000000" pitchFamily="2" charset="2"/>
              <a:buChar char="§"/>
            </a:pPr>
            <a:endParaRPr lang="en-US" sz="3200" dirty="0">
              <a:solidFill>
                <a:schemeClr val="accent6">
                  <a:lumMod val="75000"/>
                </a:schemeClr>
              </a:solidFill>
              <a:latin typeface="Montserrat Medium" panose="020F0502020204030204" pitchFamily="2" charset="0"/>
            </a:endParaRPr>
          </a:p>
          <a:p>
            <a:pPr marL="457200" indent="-457200">
              <a:lnSpc>
                <a:spcPct val="110000"/>
              </a:lnSpc>
              <a:buClr>
                <a:srgbClr val="37939B"/>
              </a:buClr>
              <a:buFont typeface="Wingdings" panose="05000000000000000000" pitchFamily="2" charset="2"/>
              <a:buChar char="§"/>
            </a:pPr>
            <a:endParaRPr lang="en-US" sz="3200" dirty="0">
              <a:solidFill>
                <a:schemeClr val="accent6">
                  <a:lumMod val="75000"/>
                </a:schemeClr>
              </a:solidFill>
              <a:latin typeface="Montserrat Medium" panose="020F0502020204030204" pitchFamily="2" charset="0"/>
            </a:endParaRPr>
          </a:p>
        </p:txBody>
      </p:sp>
      <p:sp>
        <p:nvSpPr>
          <p:cNvPr id="2066" name="TextBox 9">
            <a:extLst>
              <a:ext uri="{FF2B5EF4-FFF2-40B4-BE49-F238E27FC236}">
                <a16:creationId xmlns:a16="http://schemas.microsoft.com/office/drawing/2014/main" id="{8A8B1D5C-1BED-7EAC-BBEE-4CEA867D52BE}"/>
              </a:ext>
            </a:extLst>
          </p:cNvPr>
          <p:cNvSpPr txBox="1"/>
          <p:nvPr/>
        </p:nvSpPr>
        <p:spPr>
          <a:xfrm>
            <a:off x="5831234" y="9791700"/>
            <a:ext cx="18360331" cy="234038"/>
          </a:xfrm>
          <a:prstGeom prst="rect">
            <a:avLst/>
          </a:prstGeom>
        </p:spPr>
        <p:txBody>
          <a:bodyPr wrap="square" lIns="0" tIns="0" rIns="0" bIns="0" rtlCol="0" anchor="t">
            <a:spAutoFit/>
          </a:bodyPr>
          <a:lstStyle/>
          <a:p>
            <a:pPr algn="ctr">
              <a:lnSpc>
                <a:spcPts val="1800"/>
              </a:lnSpc>
            </a:pPr>
            <a:r>
              <a:rPr lang="en-US" spc="151" dirty="0"/>
              <a:t>American Society for Dermatologic Surgery | 2023</a:t>
            </a:r>
          </a:p>
        </p:txBody>
      </p:sp>
      <p:grpSp>
        <p:nvGrpSpPr>
          <p:cNvPr id="9" name="Group 23">
            <a:extLst>
              <a:ext uri="{FF2B5EF4-FFF2-40B4-BE49-F238E27FC236}">
                <a16:creationId xmlns:a16="http://schemas.microsoft.com/office/drawing/2014/main" id="{F86DB45F-FE4A-14F5-E48E-67F60CA9DC2D}"/>
              </a:ext>
            </a:extLst>
          </p:cNvPr>
          <p:cNvGrpSpPr/>
          <p:nvPr/>
        </p:nvGrpSpPr>
        <p:grpSpPr>
          <a:xfrm>
            <a:off x="12420600" y="4923844"/>
            <a:ext cx="4166701" cy="3683847"/>
            <a:chOff x="0" y="0"/>
            <a:chExt cx="3368160" cy="3366000"/>
          </a:xfr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p:grpSpPr>
        <p:sp>
          <p:nvSpPr>
            <p:cNvPr id="10" name="Freeform 24">
              <a:extLst>
                <a:ext uri="{FF2B5EF4-FFF2-40B4-BE49-F238E27FC236}">
                  <a16:creationId xmlns:a16="http://schemas.microsoft.com/office/drawing/2014/main" id="{BB971A4B-5B70-6C90-851B-C8D0C20259DD}"/>
                </a:ext>
              </a:extLst>
            </p:cNvPr>
            <p:cNvSpPr/>
            <p:nvPr/>
          </p:nvSpPr>
          <p:spPr>
            <a:xfrm>
              <a:off x="0" y="0"/>
              <a:ext cx="3368040" cy="3366008"/>
            </a:xfrm>
            <a:custGeom>
              <a:avLst/>
              <a:gdLst/>
              <a:ahLst/>
              <a:cxnLst/>
              <a:rect l="l" t="t" r="r" b="b"/>
              <a:pathLst>
                <a:path w="3368040" h="3366008">
                  <a:moveTo>
                    <a:pt x="0" y="1683004"/>
                  </a:moveTo>
                  <a:cubicBezTo>
                    <a:pt x="0" y="753491"/>
                    <a:pt x="753999" y="0"/>
                    <a:pt x="1684020" y="0"/>
                  </a:cubicBezTo>
                  <a:cubicBezTo>
                    <a:pt x="2614041" y="0"/>
                    <a:pt x="3368040" y="753491"/>
                    <a:pt x="3368040" y="1683004"/>
                  </a:cubicBezTo>
                  <a:cubicBezTo>
                    <a:pt x="3368040" y="2612517"/>
                    <a:pt x="2614041" y="3366008"/>
                    <a:pt x="1684020" y="3366008"/>
                  </a:cubicBezTo>
                  <a:cubicBezTo>
                    <a:pt x="753999" y="3366008"/>
                    <a:pt x="0" y="2612517"/>
                    <a:pt x="0" y="1683004"/>
                  </a:cubicBezTo>
                  <a:close/>
                </a:path>
              </a:pathLst>
            </a:custGeom>
            <a:grpFill/>
            <a:ln>
              <a:solidFill>
                <a:schemeClr val="tx1"/>
              </a:solidFill>
            </a:ln>
          </p:spPr>
        </p:sp>
      </p:grpSp>
      <p:sp>
        <p:nvSpPr>
          <p:cNvPr id="11" name="TextBox 10">
            <a:extLst>
              <a:ext uri="{FF2B5EF4-FFF2-40B4-BE49-F238E27FC236}">
                <a16:creationId xmlns:a16="http://schemas.microsoft.com/office/drawing/2014/main" id="{7E235A3F-E916-1BD6-1D66-05DB29C31A00}"/>
              </a:ext>
            </a:extLst>
          </p:cNvPr>
          <p:cNvSpPr txBox="1"/>
          <p:nvPr/>
        </p:nvSpPr>
        <p:spPr>
          <a:xfrm>
            <a:off x="12761651" y="5735914"/>
            <a:ext cx="3691162" cy="2062103"/>
          </a:xfrm>
          <a:prstGeom prst="rect">
            <a:avLst/>
          </a:prstGeom>
          <a:noFill/>
        </p:spPr>
        <p:txBody>
          <a:bodyPr wrap="square" rtlCol="0">
            <a:spAutoFit/>
          </a:bodyPr>
          <a:lstStyle/>
          <a:p>
            <a:pPr algn="ctr"/>
            <a:r>
              <a:rPr lang="en-US" sz="3200" b="1" dirty="0"/>
              <a:t>Of patients that saw </a:t>
            </a:r>
            <a:r>
              <a:rPr lang="en-US" sz="3200" b="1"/>
              <a:t>a dermatologist, </a:t>
            </a:r>
            <a:r>
              <a:rPr lang="en-US" sz="3200" b="1" dirty="0">
                <a:solidFill>
                  <a:schemeClr val="accent6">
                    <a:lumMod val="75000"/>
                  </a:schemeClr>
                </a:solidFill>
              </a:rPr>
              <a:t>more than 70% were an ASDS member</a:t>
            </a:r>
            <a:r>
              <a:rPr lang="en-US" sz="3200" b="1" dirty="0"/>
              <a:t>.</a:t>
            </a:r>
          </a:p>
        </p:txBody>
      </p:sp>
      <p:pic>
        <p:nvPicPr>
          <p:cNvPr id="12" name="Picture 11">
            <a:extLst>
              <a:ext uri="{FF2B5EF4-FFF2-40B4-BE49-F238E27FC236}">
                <a16:creationId xmlns:a16="http://schemas.microsoft.com/office/drawing/2014/main" id="{CA23FE0E-B89A-4960-A6B8-6F7662F425DD}"/>
              </a:ext>
            </a:extLst>
          </p:cNvPr>
          <p:cNvPicPr>
            <a:picLocks noChangeAspect="1"/>
          </p:cNvPicPr>
          <p:nvPr/>
        </p:nvPicPr>
        <p:blipFill rotWithShape="1">
          <a:blip r:embed="rId3">
            <a:extLst>
              <a:ext uri="{28A0092B-C50C-407E-A947-70E740481C1C}">
                <a14:useLocalDpi xmlns:a14="http://schemas.microsoft.com/office/drawing/2010/main" val="0"/>
              </a:ext>
            </a:extLst>
          </a:blip>
          <a:srcRect l="139" t="14932" r="-139" b="48199"/>
          <a:stretch/>
        </p:blipFill>
        <p:spPr>
          <a:xfrm>
            <a:off x="-83127" y="-823563"/>
            <a:ext cx="18393436" cy="4191475"/>
          </a:xfrm>
          <a:prstGeom prst="rect">
            <a:avLst/>
          </a:prstGeom>
        </p:spPr>
      </p:pic>
    </p:spTree>
    <p:extLst>
      <p:ext uri="{BB962C8B-B14F-4D97-AF65-F5344CB8AC3E}">
        <p14:creationId xmlns:p14="http://schemas.microsoft.com/office/powerpoint/2010/main" val="15093913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5"/>
          <p:cNvGrpSpPr>
            <a:grpSpLocks noChangeAspect="1"/>
          </p:cNvGrpSpPr>
          <p:nvPr/>
        </p:nvGrpSpPr>
        <p:grpSpPr>
          <a:xfrm>
            <a:off x="-3671880" y="-133948"/>
            <a:ext cx="10564545" cy="10554896"/>
            <a:chOff x="357370" y="-268199"/>
            <a:chExt cx="7870969" cy="10286999"/>
          </a:xfrm>
          <a:blipFill dpi="0" rotWithShape="1">
            <a:blip r:embed="rId2">
              <a:extLst>
                <a:ext uri="{28A0092B-C50C-407E-A947-70E740481C1C}">
                  <a14:useLocalDpi xmlns:a14="http://schemas.microsoft.com/office/drawing/2010/main" val="0"/>
                </a:ext>
              </a:extLst>
            </a:blip>
            <a:srcRect/>
            <a:stretch>
              <a:fillRect/>
            </a:stretch>
          </a:blipFill>
        </p:grpSpPr>
        <p:sp>
          <p:nvSpPr>
            <p:cNvPr id="6" name="Freeform 6"/>
            <p:cNvSpPr/>
            <p:nvPr/>
          </p:nvSpPr>
          <p:spPr>
            <a:xfrm>
              <a:off x="357370" y="-268199"/>
              <a:ext cx="7870969" cy="10286999"/>
            </a:xfrm>
            <a:custGeom>
              <a:avLst/>
              <a:gdLst/>
              <a:ahLst/>
              <a:cxnLst/>
              <a:rect l="l" t="t" r="r" b="b"/>
              <a:pathLst>
                <a:path w="8585708" h="10286999">
                  <a:moveTo>
                    <a:pt x="8585708" y="762"/>
                  </a:moveTo>
                  <a:cubicBezTo>
                    <a:pt x="8581644" y="20447"/>
                    <a:pt x="8577961" y="40132"/>
                    <a:pt x="8573515" y="59690"/>
                  </a:cubicBezTo>
                  <a:cubicBezTo>
                    <a:pt x="8478138" y="485521"/>
                    <a:pt x="8382634" y="911225"/>
                    <a:pt x="8287258" y="1337056"/>
                  </a:cubicBezTo>
                  <a:cubicBezTo>
                    <a:pt x="8146288" y="1966722"/>
                    <a:pt x="8005699" y="2596388"/>
                    <a:pt x="7864602" y="3225927"/>
                  </a:cubicBezTo>
                  <a:cubicBezTo>
                    <a:pt x="7691247" y="3999103"/>
                    <a:pt x="7517384" y="4772152"/>
                    <a:pt x="7344029" y="5545328"/>
                  </a:cubicBezTo>
                  <a:cubicBezTo>
                    <a:pt x="7194677" y="6211443"/>
                    <a:pt x="7045579" y="6877558"/>
                    <a:pt x="6896354" y="7543800"/>
                  </a:cubicBezTo>
                  <a:cubicBezTo>
                    <a:pt x="6765290" y="8129016"/>
                    <a:pt x="6634480" y="8714105"/>
                    <a:pt x="6503162" y="9299194"/>
                  </a:cubicBezTo>
                  <a:cubicBezTo>
                    <a:pt x="6429375" y="9628250"/>
                    <a:pt x="6354953" y="9957181"/>
                    <a:pt x="6280785" y="10286237"/>
                  </a:cubicBezTo>
                  <a:cubicBezTo>
                    <a:pt x="4199382" y="10286237"/>
                    <a:pt x="2118106" y="10286110"/>
                    <a:pt x="36830" y="10286999"/>
                  </a:cubicBezTo>
                  <a:cubicBezTo>
                    <a:pt x="6731" y="10286999"/>
                    <a:pt x="0" y="10280268"/>
                    <a:pt x="0" y="10250043"/>
                  </a:cubicBezTo>
                  <a:cubicBezTo>
                    <a:pt x="762" y="6845681"/>
                    <a:pt x="762" y="3441319"/>
                    <a:pt x="0" y="36957"/>
                  </a:cubicBezTo>
                  <a:cubicBezTo>
                    <a:pt x="0" y="6731"/>
                    <a:pt x="6731" y="0"/>
                    <a:pt x="36830" y="0"/>
                  </a:cubicBezTo>
                  <a:cubicBezTo>
                    <a:pt x="2886456" y="762"/>
                    <a:pt x="5736082" y="762"/>
                    <a:pt x="8585708" y="762"/>
                  </a:cubicBezTo>
                  <a:close/>
                </a:path>
              </a:pathLst>
            </a:custGeom>
            <a:grpFill/>
          </p:spPr>
          <p:txBody>
            <a:bodyPr/>
            <a:lstStyle/>
            <a:p>
              <a:endParaRPr lang="en-US" dirty="0"/>
            </a:p>
          </p:txBody>
        </p:sp>
      </p:grpSp>
      <p:sp>
        <p:nvSpPr>
          <p:cNvPr id="22" name="TextBox 22"/>
          <p:cNvSpPr txBox="1"/>
          <p:nvPr/>
        </p:nvSpPr>
        <p:spPr>
          <a:xfrm>
            <a:off x="6744193" y="928861"/>
            <a:ext cx="11543807" cy="1841402"/>
          </a:xfrm>
          <a:prstGeom prst="rect">
            <a:avLst/>
          </a:prstGeom>
        </p:spPr>
        <p:txBody>
          <a:bodyPr wrap="square" lIns="0" tIns="0" rIns="0" bIns="0" rtlCol="0" anchor="t">
            <a:spAutoFit/>
          </a:bodyPr>
          <a:lstStyle/>
          <a:p>
            <a:pPr marL="0" lvl="0" indent="0" algn="ctr">
              <a:lnSpc>
                <a:spcPts val="7291"/>
              </a:lnSpc>
              <a:spcBef>
                <a:spcPct val="0"/>
              </a:spcBef>
            </a:pPr>
            <a:r>
              <a:rPr lang="en-US" sz="6000" b="1" u="none" strike="noStrike" spc="184" dirty="0">
                <a:solidFill>
                  <a:srgbClr val="010101"/>
                </a:solidFill>
                <a:latin typeface="+mj-lt"/>
              </a:rPr>
              <a:t>Who has the most influence on s</a:t>
            </a:r>
            <a:r>
              <a:rPr lang="en-US" sz="6000" b="1" spc="184" dirty="0">
                <a:solidFill>
                  <a:srgbClr val="010101"/>
                </a:solidFill>
                <a:latin typeface="+mj-lt"/>
              </a:rPr>
              <a:t>kin care purchases?</a:t>
            </a:r>
            <a:endParaRPr lang="en-US" sz="6000" b="1" u="none" strike="noStrike" spc="184" dirty="0">
              <a:solidFill>
                <a:srgbClr val="010101"/>
              </a:solidFill>
              <a:latin typeface="+mj-lt"/>
            </a:endParaRPr>
          </a:p>
        </p:txBody>
      </p:sp>
      <p:sp>
        <p:nvSpPr>
          <p:cNvPr id="3" name="Freeform 3"/>
          <p:cNvSpPr/>
          <p:nvPr/>
        </p:nvSpPr>
        <p:spPr>
          <a:xfrm rot="868353">
            <a:off x="5473603" y="-810908"/>
            <a:ext cx="1088513" cy="11908815"/>
          </a:xfrm>
          <a:custGeom>
            <a:avLst/>
            <a:gdLst/>
            <a:ahLst/>
            <a:cxnLst/>
            <a:rect l="l" t="t" r="r" b="b"/>
            <a:pathLst>
              <a:path w="286687" h="3136478">
                <a:moveTo>
                  <a:pt x="0" y="0"/>
                </a:moveTo>
                <a:lnTo>
                  <a:pt x="286687" y="0"/>
                </a:lnTo>
                <a:lnTo>
                  <a:pt x="286687" y="3136478"/>
                </a:lnTo>
                <a:lnTo>
                  <a:pt x="0" y="3136478"/>
                </a:lnTo>
                <a:close/>
              </a:path>
            </a:pathLst>
          </a:custGeom>
          <a:gradFill rotWithShape="1">
            <a:gsLst>
              <a:gs pos="0">
                <a:srgbClr val="696969">
                  <a:alpha val="41040"/>
                </a:srgbClr>
              </a:gs>
              <a:gs pos="33333">
                <a:srgbClr val="B4B4B4">
                  <a:alpha val="47025"/>
                </a:srgbClr>
              </a:gs>
              <a:gs pos="66667">
                <a:srgbClr val="EEEEEE">
                  <a:alpha val="40185"/>
                </a:srgbClr>
              </a:gs>
              <a:gs pos="100000">
                <a:srgbClr val="FBFBFB">
                  <a:alpha val="12540"/>
                </a:srgbClr>
              </a:gs>
            </a:gsLst>
            <a:lin ang="0"/>
          </a:gradFill>
          <a:ln>
            <a:noFill/>
          </a:ln>
        </p:spPr>
      </p:sp>
      <p:sp>
        <p:nvSpPr>
          <p:cNvPr id="33" name="Freeform 3">
            <a:extLst>
              <a:ext uri="{FF2B5EF4-FFF2-40B4-BE49-F238E27FC236}">
                <a16:creationId xmlns:a16="http://schemas.microsoft.com/office/drawing/2014/main" id="{E3E734C5-B7A3-52D6-0135-7495C89B47AA}"/>
              </a:ext>
            </a:extLst>
          </p:cNvPr>
          <p:cNvSpPr/>
          <p:nvPr/>
        </p:nvSpPr>
        <p:spPr>
          <a:xfrm rot="16944138">
            <a:off x="7505627" y="-196054"/>
            <a:ext cx="9163471" cy="13530806"/>
          </a:xfrm>
          <a:custGeom>
            <a:avLst/>
            <a:gdLst/>
            <a:ahLst/>
            <a:cxnLst/>
            <a:rect l="l" t="t" r="r" b="b"/>
            <a:pathLst>
              <a:path w="15026802" h="1591351">
                <a:moveTo>
                  <a:pt x="0" y="0"/>
                </a:moveTo>
                <a:lnTo>
                  <a:pt x="15026802" y="0"/>
                </a:lnTo>
                <a:lnTo>
                  <a:pt x="15026802" y="1591350"/>
                </a:lnTo>
                <a:lnTo>
                  <a:pt x="0" y="1591350"/>
                </a:lnTo>
                <a:lnTo>
                  <a:pt x="0" y="0"/>
                </a:lnTo>
                <a:close/>
              </a:path>
            </a:pathLst>
          </a:custGeom>
          <a:blipFill>
            <a:blip r:embed="rId3">
              <a:duotone>
                <a:schemeClr val="accent6">
                  <a:shade val="45000"/>
                  <a:satMod val="135000"/>
                </a:schemeClr>
                <a:prstClr val="white"/>
              </a:duotone>
            </a:blip>
            <a:stretch>
              <a:fillRect t="-86495"/>
            </a:stretch>
          </a:blipFill>
        </p:spPr>
        <p:txBody>
          <a:bodyPr/>
          <a:lstStyle/>
          <a:p>
            <a:endParaRPr lang="en-US" dirty="0"/>
          </a:p>
        </p:txBody>
      </p:sp>
      <p:sp>
        <p:nvSpPr>
          <p:cNvPr id="41" name="TextBox 9">
            <a:extLst>
              <a:ext uri="{FF2B5EF4-FFF2-40B4-BE49-F238E27FC236}">
                <a16:creationId xmlns:a16="http://schemas.microsoft.com/office/drawing/2014/main" id="{D0CD61A5-EF12-F356-84B8-464894B3F198}"/>
              </a:ext>
            </a:extLst>
          </p:cNvPr>
          <p:cNvSpPr txBox="1"/>
          <p:nvPr/>
        </p:nvSpPr>
        <p:spPr>
          <a:xfrm>
            <a:off x="5171937" y="9751418"/>
            <a:ext cx="13188394" cy="234038"/>
          </a:xfrm>
          <a:prstGeom prst="rect">
            <a:avLst/>
          </a:prstGeom>
        </p:spPr>
        <p:txBody>
          <a:bodyPr wrap="square" lIns="0" tIns="0" rIns="0" bIns="0" rtlCol="0" anchor="t">
            <a:spAutoFit/>
          </a:bodyPr>
          <a:lstStyle/>
          <a:p>
            <a:pPr algn="ctr">
              <a:lnSpc>
                <a:spcPts val="1800"/>
              </a:lnSpc>
            </a:pPr>
            <a:r>
              <a:rPr lang="en-US" spc="151" dirty="0"/>
              <a:t>American Society for Dermatologic Surgery | 2023</a:t>
            </a:r>
          </a:p>
        </p:txBody>
      </p:sp>
      <p:sp>
        <p:nvSpPr>
          <p:cNvPr id="7" name="TextBox 7">
            <a:extLst>
              <a:ext uri="{FF2B5EF4-FFF2-40B4-BE49-F238E27FC236}">
                <a16:creationId xmlns:a16="http://schemas.microsoft.com/office/drawing/2014/main" id="{ABC7E1BF-26A2-CA39-13DC-E6D4AF77525E}"/>
              </a:ext>
            </a:extLst>
          </p:cNvPr>
          <p:cNvSpPr txBox="1"/>
          <p:nvPr/>
        </p:nvSpPr>
        <p:spPr>
          <a:xfrm>
            <a:off x="8107516" y="3788913"/>
            <a:ext cx="6410929" cy="6259855"/>
          </a:xfrm>
          <a:prstGeom prst="rect">
            <a:avLst/>
          </a:prstGeom>
        </p:spPr>
        <p:txBody>
          <a:bodyPr wrap="square" lIns="0" tIns="0" rIns="0" bIns="0" rtlCol="0" anchor="t">
            <a:spAutoFit/>
          </a:bodyPr>
          <a:lstStyle/>
          <a:p>
            <a:pPr marL="457200" indent="-457200">
              <a:lnSpc>
                <a:spcPct val="110000"/>
              </a:lnSpc>
              <a:buClr>
                <a:schemeClr val="tx1"/>
              </a:buClr>
              <a:buFont typeface="Wingdings" panose="05000000000000000000" pitchFamily="2" charset="2"/>
              <a:buChar char="§"/>
            </a:pPr>
            <a:r>
              <a:rPr lang="en-US" sz="4800" b="1" dirty="0">
                <a:solidFill>
                  <a:schemeClr val="accent6">
                    <a:lumMod val="75000"/>
                  </a:schemeClr>
                </a:solidFill>
              </a:rPr>
              <a:t>Dermatologist </a:t>
            </a:r>
          </a:p>
          <a:p>
            <a:pPr marL="457200" indent="-457200">
              <a:lnSpc>
                <a:spcPct val="110000"/>
              </a:lnSpc>
              <a:buClr>
                <a:schemeClr val="tx1"/>
              </a:buClr>
              <a:buFont typeface="Wingdings" panose="05000000000000000000" pitchFamily="2" charset="2"/>
              <a:buChar char="§"/>
            </a:pPr>
            <a:r>
              <a:rPr lang="en-US" sz="4800" dirty="0"/>
              <a:t>Social Media</a:t>
            </a:r>
          </a:p>
          <a:p>
            <a:pPr marL="457200" indent="-457200">
              <a:lnSpc>
                <a:spcPct val="110000"/>
              </a:lnSpc>
              <a:buFont typeface="Wingdings" panose="05000000000000000000" pitchFamily="2" charset="2"/>
              <a:buChar char="§"/>
            </a:pPr>
            <a:r>
              <a:rPr lang="en-US" sz="4800" dirty="0"/>
              <a:t>Relatives </a:t>
            </a:r>
          </a:p>
          <a:p>
            <a:pPr marL="457200" indent="-457200">
              <a:lnSpc>
                <a:spcPct val="110000"/>
              </a:lnSpc>
              <a:buFont typeface="Wingdings" panose="05000000000000000000" pitchFamily="2" charset="2"/>
              <a:buChar char="§"/>
            </a:pPr>
            <a:r>
              <a:rPr lang="en-US" sz="4800" dirty="0"/>
              <a:t>Friends</a:t>
            </a:r>
          </a:p>
          <a:p>
            <a:pPr marL="457200" indent="-457200">
              <a:lnSpc>
                <a:spcPct val="110000"/>
              </a:lnSpc>
              <a:buFont typeface="Wingdings" panose="05000000000000000000" pitchFamily="2" charset="2"/>
              <a:buChar char="§"/>
            </a:pPr>
            <a:r>
              <a:rPr lang="en-US" sz="4800" dirty="0"/>
              <a:t>Primary Care Physicians</a:t>
            </a:r>
          </a:p>
          <a:p>
            <a:pPr marL="457200" indent="-457200">
              <a:lnSpc>
                <a:spcPct val="110000"/>
              </a:lnSpc>
              <a:buFont typeface="Wingdings" panose="05000000000000000000" pitchFamily="2" charset="2"/>
              <a:buChar char="§"/>
            </a:pPr>
            <a:endParaRPr lang="en-US" sz="4400" dirty="0">
              <a:solidFill>
                <a:schemeClr val="accent6">
                  <a:lumMod val="75000"/>
                </a:schemeClr>
              </a:solidFill>
              <a:latin typeface="Montserrat Medium" panose="020F0502020204030204" pitchFamily="2" charset="0"/>
            </a:endParaRPr>
          </a:p>
          <a:p>
            <a:pPr marL="457200" indent="-457200">
              <a:lnSpc>
                <a:spcPct val="110000"/>
              </a:lnSpc>
              <a:buClr>
                <a:srgbClr val="37939B"/>
              </a:buClr>
              <a:buFont typeface="Wingdings" panose="05000000000000000000" pitchFamily="2" charset="2"/>
              <a:buChar char="§"/>
            </a:pPr>
            <a:endParaRPr lang="en-US" sz="4400" dirty="0">
              <a:solidFill>
                <a:schemeClr val="accent6">
                  <a:lumMod val="75000"/>
                </a:schemeClr>
              </a:solidFill>
              <a:latin typeface="Montserrat Medium" panose="020F0502020204030204" pitchFamily="2" charset="0"/>
            </a:endParaRPr>
          </a:p>
          <a:p>
            <a:pPr marL="457200" indent="-457200">
              <a:lnSpc>
                <a:spcPct val="110000"/>
              </a:lnSpc>
              <a:buClr>
                <a:srgbClr val="37939B"/>
              </a:buClr>
              <a:buFont typeface="Wingdings" panose="05000000000000000000" pitchFamily="2" charset="2"/>
              <a:buChar char="§"/>
            </a:pPr>
            <a:endParaRPr lang="en-US" sz="4400" dirty="0">
              <a:solidFill>
                <a:schemeClr val="accent6">
                  <a:lumMod val="75000"/>
                </a:schemeClr>
              </a:solidFill>
              <a:latin typeface="Montserrat Medium" panose="020F0502020204030204" pitchFamily="2" charset="0"/>
            </a:endParaRPr>
          </a:p>
        </p:txBody>
      </p:sp>
      <p:grpSp>
        <p:nvGrpSpPr>
          <p:cNvPr id="10" name="Group 23">
            <a:extLst>
              <a:ext uri="{FF2B5EF4-FFF2-40B4-BE49-F238E27FC236}">
                <a16:creationId xmlns:a16="http://schemas.microsoft.com/office/drawing/2014/main" id="{CA619F9C-F085-894E-E618-B89BB1036AB5}"/>
              </a:ext>
            </a:extLst>
          </p:cNvPr>
          <p:cNvGrpSpPr/>
          <p:nvPr/>
        </p:nvGrpSpPr>
        <p:grpSpPr>
          <a:xfrm>
            <a:off x="13768094" y="4241124"/>
            <a:ext cx="3706599" cy="2884508"/>
            <a:chOff x="0" y="0"/>
            <a:chExt cx="3368160" cy="3366000"/>
          </a:xfr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p:grpSpPr>
        <p:sp>
          <p:nvSpPr>
            <p:cNvPr id="11" name="Freeform 24">
              <a:extLst>
                <a:ext uri="{FF2B5EF4-FFF2-40B4-BE49-F238E27FC236}">
                  <a16:creationId xmlns:a16="http://schemas.microsoft.com/office/drawing/2014/main" id="{F9637660-0B19-298C-A2D7-EC950A93B1B1}"/>
                </a:ext>
              </a:extLst>
            </p:cNvPr>
            <p:cNvSpPr/>
            <p:nvPr/>
          </p:nvSpPr>
          <p:spPr>
            <a:xfrm>
              <a:off x="0" y="0"/>
              <a:ext cx="3368040" cy="3366008"/>
            </a:xfrm>
            <a:custGeom>
              <a:avLst/>
              <a:gdLst/>
              <a:ahLst/>
              <a:cxnLst/>
              <a:rect l="l" t="t" r="r" b="b"/>
              <a:pathLst>
                <a:path w="3368040" h="3366008">
                  <a:moveTo>
                    <a:pt x="0" y="1683004"/>
                  </a:moveTo>
                  <a:cubicBezTo>
                    <a:pt x="0" y="753491"/>
                    <a:pt x="753999" y="0"/>
                    <a:pt x="1684020" y="0"/>
                  </a:cubicBezTo>
                  <a:cubicBezTo>
                    <a:pt x="2614041" y="0"/>
                    <a:pt x="3368040" y="753491"/>
                    <a:pt x="3368040" y="1683004"/>
                  </a:cubicBezTo>
                  <a:cubicBezTo>
                    <a:pt x="3368040" y="2612517"/>
                    <a:pt x="2614041" y="3366008"/>
                    <a:pt x="1684020" y="3366008"/>
                  </a:cubicBezTo>
                  <a:cubicBezTo>
                    <a:pt x="753999" y="3366008"/>
                    <a:pt x="0" y="2612517"/>
                    <a:pt x="0" y="1683004"/>
                  </a:cubicBezTo>
                  <a:close/>
                </a:path>
              </a:pathLst>
            </a:custGeom>
            <a:grpFill/>
            <a:ln>
              <a:solidFill>
                <a:schemeClr val="tx1"/>
              </a:solidFill>
            </a:ln>
          </p:spPr>
        </p:sp>
      </p:grpSp>
      <p:sp>
        <p:nvSpPr>
          <p:cNvPr id="12" name="TextBox 11">
            <a:extLst>
              <a:ext uri="{FF2B5EF4-FFF2-40B4-BE49-F238E27FC236}">
                <a16:creationId xmlns:a16="http://schemas.microsoft.com/office/drawing/2014/main" id="{2E5E19DF-C804-98E1-9354-68A66DD20F15}"/>
              </a:ext>
            </a:extLst>
          </p:cNvPr>
          <p:cNvSpPr txBox="1"/>
          <p:nvPr/>
        </p:nvSpPr>
        <p:spPr>
          <a:xfrm>
            <a:off x="14101679" y="4999689"/>
            <a:ext cx="3149675" cy="1569660"/>
          </a:xfrm>
          <a:prstGeom prst="rect">
            <a:avLst/>
          </a:prstGeom>
          <a:noFill/>
        </p:spPr>
        <p:txBody>
          <a:bodyPr wrap="square" rtlCol="0">
            <a:spAutoFit/>
          </a:bodyPr>
          <a:lstStyle/>
          <a:p>
            <a:pPr algn="ctr"/>
            <a:r>
              <a:rPr lang="en-US" sz="3200" b="1" dirty="0"/>
              <a:t>Dermatologists have ranked #1</a:t>
            </a:r>
            <a:br>
              <a:rPr lang="en-US" sz="3200" b="1" dirty="0"/>
            </a:br>
            <a:r>
              <a:rPr lang="en-US" sz="3200" b="1" dirty="0"/>
              <a:t> since 2018.</a:t>
            </a:r>
          </a:p>
        </p:txBody>
      </p:sp>
    </p:spTree>
    <p:extLst>
      <p:ext uri="{BB962C8B-B14F-4D97-AF65-F5344CB8AC3E}">
        <p14:creationId xmlns:p14="http://schemas.microsoft.com/office/powerpoint/2010/main" val="22542666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21874" b="21875"/>
          <a:stretch>
            <a:fillRect/>
          </a:stretch>
        </p:blipFill>
        <p:spPr>
          <a:xfrm flipH="1" flipV="1">
            <a:off x="3119519" y="-36814"/>
            <a:ext cx="15166422" cy="10287000"/>
          </a:xfrm>
          <a:prstGeom prst="rect">
            <a:avLst/>
          </a:prstGeom>
        </p:spPr>
      </p:pic>
      <p:sp>
        <p:nvSpPr>
          <p:cNvPr id="8" name="Freeform 8"/>
          <p:cNvSpPr/>
          <p:nvPr/>
        </p:nvSpPr>
        <p:spPr>
          <a:xfrm>
            <a:off x="6190143" y="-176234"/>
            <a:ext cx="1710961" cy="10674983"/>
          </a:xfrm>
          <a:custGeom>
            <a:avLst/>
            <a:gdLst/>
            <a:ahLst/>
            <a:cxnLst/>
            <a:rect l="l" t="t" r="r" b="b"/>
            <a:pathLst>
              <a:path w="450623" h="2811518">
                <a:moveTo>
                  <a:pt x="0" y="0"/>
                </a:moveTo>
                <a:lnTo>
                  <a:pt x="450623" y="0"/>
                </a:lnTo>
                <a:lnTo>
                  <a:pt x="450623" y="2811518"/>
                </a:lnTo>
                <a:lnTo>
                  <a:pt x="0" y="2811518"/>
                </a:lnTo>
                <a:close/>
              </a:path>
            </a:pathLst>
          </a:custGeom>
          <a:gradFill rotWithShape="1">
            <a:gsLst>
              <a:gs pos="0">
                <a:srgbClr val="696969">
                  <a:alpha val="72000"/>
                </a:srgbClr>
              </a:gs>
              <a:gs pos="33333">
                <a:srgbClr val="B4B4B4">
                  <a:alpha val="82500"/>
                </a:srgbClr>
              </a:gs>
              <a:gs pos="66667">
                <a:srgbClr val="EEEEEE">
                  <a:alpha val="70500"/>
                </a:srgbClr>
              </a:gs>
              <a:gs pos="100000">
                <a:srgbClr val="FBFBFB">
                  <a:alpha val="22000"/>
                </a:srgbClr>
              </a:gs>
            </a:gsLst>
            <a:lin ang="0"/>
          </a:gradFill>
          <a:ln>
            <a:noFill/>
          </a:ln>
        </p:spPr>
        <p:txBody>
          <a:bodyPr/>
          <a:lstStyle/>
          <a:p>
            <a:endParaRPr lang="en-US" dirty="0"/>
          </a:p>
        </p:txBody>
      </p:sp>
      <p:sp>
        <p:nvSpPr>
          <p:cNvPr id="11" name="TextBox 11"/>
          <p:cNvSpPr txBox="1"/>
          <p:nvPr/>
        </p:nvSpPr>
        <p:spPr>
          <a:xfrm>
            <a:off x="6202737" y="1104900"/>
            <a:ext cx="12125053" cy="937372"/>
          </a:xfrm>
          <a:prstGeom prst="rect">
            <a:avLst/>
          </a:prstGeom>
        </p:spPr>
        <p:txBody>
          <a:bodyPr wrap="square" lIns="0" tIns="0" rIns="0" bIns="0" rtlCol="0" anchor="t">
            <a:spAutoFit/>
          </a:bodyPr>
          <a:lstStyle/>
          <a:p>
            <a:pPr marL="0" lvl="0" indent="0" algn="ctr">
              <a:lnSpc>
                <a:spcPts val="7291"/>
              </a:lnSpc>
              <a:spcBef>
                <a:spcPct val="0"/>
              </a:spcBef>
            </a:pPr>
            <a:r>
              <a:rPr lang="en-US" sz="6600" spc="184" dirty="0">
                <a:solidFill>
                  <a:schemeClr val="accent6">
                    <a:lumMod val="75000"/>
                  </a:schemeClr>
                </a:solidFill>
                <a:latin typeface="Archivo Black"/>
              </a:rPr>
              <a:t>INFLUENCE</a:t>
            </a:r>
            <a:endParaRPr lang="en-US" sz="6600" u="none" strike="noStrike" spc="184" dirty="0">
              <a:solidFill>
                <a:schemeClr val="accent6">
                  <a:lumMod val="75000"/>
                </a:schemeClr>
              </a:solidFill>
              <a:latin typeface="Archivo Black"/>
            </a:endParaRPr>
          </a:p>
        </p:txBody>
      </p:sp>
      <p:sp>
        <p:nvSpPr>
          <p:cNvPr id="14" name="TextBox 14"/>
          <p:cNvSpPr txBox="1"/>
          <p:nvPr/>
        </p:nvSpPr>
        <p:spPr>
          <a:xfrm>
            <a:off x="6357797" y="5203786"/>
            <a:ext cx="11969993" cy="1354217"/>
          </a:xfrm>
          <a:prstGeom prst="rect">
            <a:avLst/>
          </a:prstGeom>
        </p:spPr>
        <p:txBody>
          <a:bodyPr wrap="square" lIns="0" tIns="0" rIns="0" bIns="0" rtlCol="0" anchor="t">
            <a:spAutoFit/>
          </a:bodyPr>
          <a:lstStyle/>
          <a:p>
            <a:pPr algn="ctr"/>
            <a:r>
              <a:rPr lang="en-US" sz="4400" spc="155" dirty="0">
                <a:solidFill>
                  <a:srgbClr val="000000"/>
                </a:solidFill>
                <a:latin typeface="+mj-lt"/>
              </a:rPr>
              <a:t>Information Channels </a:t>
            </a:r>
            <a:br>
              <a:rPr lang="en-US" sz="4400" spc="155" dirty="0">
                <a:solidFill>
                  <a:srgbClr val="000000"/>
                </a:solidFill>
                <a:latin typeface="+mj-lt"/>
              </a:rPr>
            </a:br>
            <a:r>
              <a:rPr lang="en-US" sz="4400" spc="155" dirty="0">
                <a:solidFill>
                  <a:srgbClr val="000000"/>
                </a:solidFill>
                <a:latin typeface="+mj-lt"/>
              </a:rPr>
              <a:t>Influencing Consumer Behavior</a:t>
            </a:r>
          </a:p>
        </p:txBody>
      </p:sp>
      <p:sp>
        <p:nvSpPr>
          <p:cNvPr id="3072" name="Freeform 3">
            <a:extLst>
              <a:ext uri="{FF2B5EF4-FFF2-40B4-BE49-F238E27FC236}">
                <a16:creationId xmlns:a16="http://schemas.microsoft.com/office/drawing/2014/main" id="{682E1E92-8FD6-E9E0-DC33-45E96B9B119E}"/>
              </a:ext>
            </a:extLst>
          </p:cNvPr>
          <p:cNvSpPr/>
          <p:nvPr/>
        </p:nvSpPr>
        <p:spPr>
          <a:xfrm rot="10800000">
            <a:off x="4114800" y="-4697346"/>
            <a:ext cx="14554200" cy="15172069"/>
          </a:xfrm>
          <a:custGeom>
            <a:avLst/>
            <a:gdLst/>
            <a:ahLst/>
            <a:cxnLst/>
            <a:rect l="l" t="t" r="r" b="b"/>
            <a:pathLst>
              <a:path w="15026802" h="1591351">
                <a:moveTo>
                  <a:pt x="0" y="0"/>
                </a:moveTo>
                <a:lnTo>
                  <a:pt x="15026802" y="0"/>
                </a:lnTo>
                <a:lnTo>
                  <a:pt x="15026802" y="1591350"/>
                </a:lnTo>
                <a:lnTo>
                  <a:pt x="0" y="1591350"/>
                </a:lnTo>
                <a:lnTo>
                  <a:pt x="0" y="0"/>
                </a:lnTo>
                <a:close/>
              </a:path>
            </a:pathLst>
          </a:custGeom>
          <a:blipFill>
            <a:blip r:embed="rId4">
              <a:duotone>
                <a:schemeClr val="accent6">
                  <a:shade val="45000"/>
                  <a:satMod val="135000"/>
                </a:schemeClr>
                <a:prstClr val="white"/>
              </a:duotone>
            </a:blip>
            <a:stretch>
              <a:fillRect t="-86495"/>
            </a:stretch>
          </a:blipFill>
        </p:spPr>
        <p:txBody>
          <a:bodyPr/>
          <a:lstStyle/>
          <a:p>
            <a:endParaRPr lang="en-US" dirty="0"/>
          </a:p>
        </p:txBody>
      </p:sp>
      <p:sp>
        <p:nvSpPr>
          <p:cNvPr id="3" name="Freeform 31">
            <a:extLst>
              <a:ext uri="{FF2B5EF4-FFF2-40B4-BE49-F238E27FC236}">
                <a16:creationId xmlns:a16="http://schemas.microsoft.com/office/drawing/2014/main" id="{92D575C9-F1D0-C4AA-A608-796DD1404854}"/>
              </a:ext>
            </a:extLst>
          </p:cNvPr>
          <p:cNvSpPr/>
          <p:nvPr/>
        </p:nvSpPr>
        <p:spPr>
          <a:xfrm>
            <a:off x="11543234" y="2995678"/>
            <a:ext cx="1265884" cy="1477328"/>
          </a:xfrm>
          <a:custGeom>
            <a:avLst/>
            <a:gdLst/>
            <a:ahLst/>
            <a:cxnLst/>
            <a:rect l="l" t="t" r="r" b="b"/>
            <a:pathLst>
              <a:path w="980529" h="1070022">
                <a:moveTo>
                  <a:pt x="0" y="0"/>
                </a:moveTo>
                <a:lnTo>
                  <a:pt x="980529" y="0"/>
                </a:lnTo>
                <a:lnTo>
                  <a:pt x="980529" y="1070021"/>
                </a:lnTo>
                <a:lnTo>
                  <a:pt x="0" y="107002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4" name="TextBox 9">
            <a:extLst>
              <a:ext uri="{FF2B5EF4-FFF2-40B4-BE49-F238E27FC236}">
                <a16:creationId xmlns:a16="http://schemas.microsoft.com/office/drawing/2014/main" id="{051F111B-E86A-63F9-BCDD-3D0C6D75E8AE}"/>
              </a:ext>
            </a:extLst>
          </p:cNvPr>
          <p:cNvSpPr txBox="1"/>
          <p:nvPr/>
        </p:nvSpPr>
        <p:spPr>
          <a:xfrm>
            <a:off x="6281083" y="9809624"/>
            <a:ext cx="11969993" cy="234038"/>
          </a:xfrm>
          <a:prstGeom prst="rect">
            <a:avLst/>
          </a:prstGeom>
        </p:spPr>
        <p:txBody>
          <a:bodyPr wrap="square" lIns="0" tIns="0" rIns="0" bIns="0" rtlCol="0" anchor="t">
            <a:spAutoFit/>
          </a:bodyPr>
          <a:lstStyle/>
          <a:p>
            <a:pPr algn="ctr">
              <a:lnSpc>
                <a:spcPts val="1800"/>
              </a:lnSpc>
            </a:pPr>
            <a:r>
              <a:rPr lang="en-US" spc="151" dirty="0"/>
              <a:t>American Society for Dermatologic Surgery | 2023</a:t>
            </a:r>
          </a:p>
        </p:txBody>
      </p:sp>
      <p:pic>
        <p:nvPicPr>
          <p:cNvPr id="1028" name="Picture 4">
            <a:extLst>
              <a:ext uri="{FF2B5EF4-FFF2-40B4-BE49-F238E27FC236}">
                <a16:creationId xmlns:a16="http://schemas.microsoft.com/office/drawing/2014/main" id="{8E9A421C-3DEE-7DCD-9AD7-4AC1CF55DC0C}"/>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40233" t="1326" r="2417" b="-1326"/>
          <a:stretch/>
        </p:blipFill>
        <p:spPr bwMode="auto">
          <a:xfrm>
            <a:off x="-2721191" y="-36814"/>
            <a:ext cx="9046732" cy="105165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11631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erson looking at her reflection&#10;&#10;Description automatically generated">
            <a:extLst>
              <a:ext uri="{FF2B5EF4-FFF2-40B4-BE49-F238E27FC236}">
                <a16:creationId xmlns:a16="http://schemas.microsoft.com/office/drawing/2014/main" id="{9D136BAC-AD0C-8231-F5B6-AD2C7CF9D72A}"/>
              </a:ext>
            </a:extLst>
          </p:cNvPr>
          <p:cNvPicPr>
            <a:picLocks noChangeAspect="1"/>
          </p:cNvPicPr>
          <p:nvPr/>
        </p:nvPicPr>
        <p:blipFill rotWithShape="1">
          <a:blip r:embed="rId2">
            <a:extLst>
              <a:ext uri="{28A0092B-C50C-407E-A947-70E740481C1C}">
                <a14:useLocalDpi xmlns:a14="http://schemas.microsoft.com/office/drawing/2010/main" val="0"/>
              </a:ext>
            </a:extLst>
          </a:blip>
          <a:srcRect l="-17965" t="-1682" r="33449" b="1682"/>
          <a:stretch/>
        </p:blipFill>
        <p:spPr>
          <a:xfrm>
            <a:off x="-4343401" y="-175972"/>
            <a:ext cx="13260029" cy="10462972"/>
          </a:xfrm>
          <a:prstGeom prst="parallelogram">
            <a:avLst/>
          </a:prstGeom>
        </p:spPr>
      </p:pic>
      <p:grpSp>
        <p:nvGrpSpPr>
          <p:cNvPr id="2" name="Group 2"/>
          <p:cNvGrpSpPr/>
          <p:nvPr/>
        </p:nvGrpSpPr>
        <p:grpSpPr>
          <a:xfrm rot="764344">
            <a:off x="7021749" y="-429043"/>
            <a:ext cx="1088513" cy="11908815"/>
            <a:chOff x="0" y="0"/>
            <a:chExt cx="286687" cy="3136478"/>
          </a:xfrm>
        </p:grpSpPr>
        <p:sp>
          <p:nvSpPr>
            <p:cNvPr id="3" name="Freeform 3"/>
            <p:cNvSpPr/>
            <p:nvPr/>
          </p:nvSpPr>
          <p:spPr>
            <a:xfrm>
              <a:off x="0" y="0"/>
              <a:ext cx="286687" cy="3136478"/>
            </a:xfrm>
            <a:custGeom>
              <a:avLst/>
              <a:gdLst/>
              <a:ahLst/>
              <a:cxnLst/>
              <a:rect l="l" t="t" r="r" b="b"/>
              <a:pathLst>
                <a:path w="286687" h="3136478">
                  <a:moveTo>
                    <a:pt x="0" y="0"/>
                  </a:moveTo>
                  <a:lnTo>
                    <a:pt x="286687" y="0"/>
                  </a:lnTo>
                  <a:lnTo>
                    <a:pt x="286687" y="3136478"/>
                  </a:lnTo>
                  <a:lnTo>
                    <a:pt x="0" y="3136478"/>
                  </a:lnTo>
                  <a:close/>
                </a:path>
              </a:pathLst>
            </a:custGeom>
            <a:gradFill rotWithShape="1">
              <a:gsLst>
                <a:gs pos="0">
                  <a:srgbClr val="696969">
                    <a:alpha val="41040"/>
                  </a:srgbClr>
                </a:gs>
                <a:gs pos="33333">
                  <a:srgbClr val="B4B4B4">
                    <a:alpha val="47025"/>
                  </a:srgbClr>
                </a:gs>
                <a:gs pos="66667">
                  <a:srgbClr val="EEEEEE">
                    <a:alpha val="40185"/>
                  </a:srgbClr>
                </a:gs>
                <a:gs pos="100000">
                  <a:srgbClr val="FBFBFB">
                    <a:alpha val="12540"/>
                  </a:srgbClr>
                </a:gs>
              </a:gsLst>
              <a:lin ang="0"/>
            </a:gradFill>
            <a:ln>
              <a:noFill/>
            </a:ln>
          </p:spPr>
        </p:sp>
        <p:sp>
          <p:nvSpPr>
            <p:cNvPr id="4" name="TextBox 4"/>
            <p:cNvSpPr txBox="1"/>
            <p:nvPr/>
          </p:nvSpPr>
          <p:spPr>
            <a:xfrm>
              <a:off x="0" y="-19050"/>
              <a:ext cx="812800" cy="831850"/>
            </a:xfrm>
            <a:prstGeom prst="rect">
              <a:avLst/>
            </a:prstGeom>
          </p:spPr>
          <p:txBody>
            <a:bodyPr lIns="50800" tIns="50800" rIns="50800" bIns="50800" rtlCol="0" anchor="ctr"/>
            <a:lstStyle/>
            <a:p>
              <a:pPr marL="0" lvl="0" indent="0" algn="ctr">
                <a:lnSpc>
                  <a:spcPts val="2859"/>
                </a:lnSpc>
                <a:spcBef>
                  <a:spcPct val="0"/>
                </a:spcBef>
              </a:pPr>
              <a:endParaRPr/>
            </a:p>
          </p:txBody>
        </p:sp>
      </p:grpSp>
      <p:sp>
        <p:nvSpPr>
          <p:cNvPr id="33" name="Freeform 3">
            <a:extLst>
              <a:ext uri="{FF2B5EF4-FFF2-40B4-BE49-F238E27FC236}">
                <a16:creationId xmlns:a16="http://schemas.microsoft.com/office/drawing/2014/main" id="{E3E734C5-B7A3-52D6-0135-7495C89B47AA}"/>
              </a:ext>
            </a:extLst>
          </p:cNvPr>
          <p:cNvSpPr/>
          <p:nvPr/>
        </p:nvSpPr>
        <p:spPr>
          <a:xfrm rot="16944138">
            <a:off x="7256536" y="1512085"/>
            <a:ext cx="9163471" cy="9049952"/>
          </a:xfrm>
          <a:custGeom>
            <a:avLst/>
            <a:gdLst/>
            <a:ahLst/>
            <a:cxnLst/>
            <a:rect l="l" t="t" r="r" b="b"/>
            <a:pathLst>
              <a:path w="15026802" h="1591351">
                <a:moveTo>
                  <a:pt x="0" y="0"/>
                </a:moveTo>
                <a:lnTo>
                  <a:pt x="15026802" y="0"/>
                </a:lnTo>
                <a:lnTo>
                  <a:pt x="15026802" y="1591350"/>
                </a:lnTo>
                <a:lnTo>
                  <a:pt x="0" y="1591350"/>
                </a:lnTo>
                <a:lnTo>
                  <a:pt x="0" y="0"/>
                </a:lnTo>
                <a:close/>
              </a:path>
            </a:pathLst>
          </a:custGeom>
          <a:blipFill dpi="0" rotWithShape="1">
            <a:blip r:embed="rId3">
              <a:alphaModFix amt="45000"/>
              <a:duotone>
                <a:schemeClr val="accent6">
                  <a:shade val="45000"/>
                  <a:satMod val="135000"/>
                </a:schemeClr>
                <a:prstClr val="white"/>
              </a:duotone>
            </a:blip>
            <a:srcRect/>
            <a:stretch>
              <a:fillRect t="-86495"/>
            </a:stretch>
          </a:blipFill>
        </p:spPr>
        <p:txBody>
          <a:bodyPr/>
          <a:lstStyle/>
          <a:p>
            <a:endParaRPr lang="en-US" dirty="0"/>
          </a:p>
        </p:txBody>
      </p:sp>
      <p:sp>
        <p:nvSpPr>
          <p:cNvPr id="40" name="TextBox 7">
            <a:extLst>
              <a:ext uri="{FF2B5EF4-FFF2-40B4-BE49-F238E27FC236}">
                <a16:creationId xmlns:a16="http://schemas.microsoft.com/office/drawing/2014/main" id="{89F2C41C-DD25-207E-7333-50D6E8B38CD1}"/>
              </a:ext>
            </a:extLst>
          </p:cNvPr>
          <p:cNvSpPr txBox="1"/>
          <p:nvPr/>
        </p:nvSpPr>
        <p:spPr>
          <a:xfrm>
            <a:off x="8492124" y="3701725"/>
            <a:ext cx="10713433" cy="4103303"/>
          </a:xfrm>
          <a:prstGeom prst="rect">
            <a:avLst/>
          </a:prstGeom>
        </p:spPr>
        <p:txBody>
          <a:bodyPr wrap="square" lIns="0" tIns="0" rIns="0" bIns="0" rtlCol="0" anchor="t">
            <a:spAutoFit/>
          </a:bodyPr>
          <a:lstStyle/>
          <a:p>
            <a:pPr marL="457200" indent="-457200">
              <a:lnSpc>
                <a:spcPct val="110000"/>
              </a:lnSpc>
              <a:buClr>
                <a:schemeClr val="tx1"/>
              </a:buClr>
              <a:buFont typeface="Wingdings" panose="05000000000000000000" pitchFamily="2" charset="2"/>
              <a:buChar char="§"/>
            </a:pPr>
            <a:r>
              <a:rPr lang="en-US" sz="3600" dirty="0"/>
              <a:t>Facebook (15%)</a:t>
            </a:r>
          </a:p>
          <a:p>
            <a:pPr marL="457200" indent="-457200">
              <a:lnSpc>
                <a:spcPct val="110000"/>
              </a:lnSpc>
              <a:buClr>
                <a:schemeClr val="tx1"/>
              </a:buClr>
              <a:buFont typeface="Wingdings" panose="05000000000000000000" pitchFamily="2" charset="2"/>
              <a:buChar char="§"/>
            </a:pPr>
            <a:r>
              <a:rPr lang="en-US" sz="3600" dirty="0"/>
              <a:t>Instagram (12%)</a:t>
            </a:r>
          </a:p>
          <a:p>
            <a:pPr marL="457200" indent="-457200">
              <a:lnSpc>
                <a:spcPct val="110000"/>
              </a:lnSpc>
              <a:buClr>
                <a:schemeClr val="tx1"/>
              </a:buClr>
              <a:buFont typeface="Wingdings" panose="05000000000000000000" pitchFamily="2" charset="2"/>
              <a:buChar char="§"/>
            </a:pPr>
            <a:r>
              <a:rPr lang="en-US" sz="3600" dirty="0"/>
              <a:t>YouTube (11%)</a:t>
            </a:r>
          </a:p>
          <a:p>
            <a:pPr marL="457200" indent="-457200">
              <a:lnSpc>
                <a:spcPct val="110000"/>
              </a:lnSpc>
              <a:buClr>
                <a:schemeClr val="tx1"/>
              </a:buClr>
              <a:buFont typeface="Wingdings" panose="05000000000000000000" pitchFamily="2" charset="2"/>
              <a:buChar char="§"/>
            </a:pPr>
            <a:r>
              <a:rPr lang="en-US" sz="3600" dirty="0"/>
              <a:t>Physician Website (10%)</a:t>
            </a:r>
          </a:p>
          <a:p>
            <a:pPr marL="457200" indent="-457200">
              <a:lnSpc>
                <a:spcPct val="110000"/>
              </a:lnSpc>
              <a:buClr>
                <a:schemeClr val="tx1"/>
              </a:buClr>
              <a:buFont typeface="Wingdings" panose="05000000000000000000" pitchFamily="2" charset="2"/>
              <a:buChar char="§"/>
            </a:pPr>
            <a:r>
              <a:rPr lang="en-US" sz="3600" dirty="0"/>
              <a:t>Online Magazines (8%)</a:t>
            </a:r>
            <a:endParaRPr lang="en-US" sz="3200" dirty="0">
              <a:solidFill>
                <a:schemeClr val="accent6">
                  <a:lumMod val="75000"/>
                </a:schemeClr>
              </a:solidFill>
              <a:latin typeface="Montserrat Medium" panose="020F0502020204030204" pitchFamily="2" charset="0"/>
            </a:endParaRPr>
          </a:p>
          <a:p>
            <a:pPr marL="457200" indent="-457200">
              <a:lnSpc>
                <a:spcPct val="110000"/>
              </a:lnSpc>
              <a:buClr>
                <a:srgbClr val="37939B"/>
              </a:buClr>
              <a:buFont typeface="Wingdings" panose="05000000000000000000" pitchFamily="2" charset="2"/>
              <a:buChar char="§"/>
            </a:pPr>
            <a:endParaRPr lang="en-US" sz="3200" dirty="0">
              <a:solidFill>
                <a:schemeClr val="accent6">
                  <a:lumMod val="75000"/>
                </a:schemeClr>
              </a:solidFill>
              <a:latin typeface="Montserrat Medium" panose="020F0502020204030204" pitchFamily="2" charset="0"/>
            </a:endParaRPr>
          </a:p>
          <a:p>
            <a:pPr marL="457200" indent="-457200">
              <a:lnSpc>
                <a:spcPct val="110000"/>
              </a:lnSpc>
              <a:buClr>
                <a:srgbClr val="37939B"/>
              </a:buClr>
              <a:buFont typeface="Wingdings" panose="05000000000000000000" pitchFamily="2" charset="2"/>
              <a:buChar char="§"/>
            </a:pPr>
            <a:endParaRPr lang="en-US" sz="3200" dirty="0">
              <a:solidFill>
                <a:schemeClr val="accent6">
                  <a:lumMod val="75000"/>
                </a:schemeClr>
              </a:solidFill>
              <a:latin typeface="Montserrat Medium" panose="020F0502020204030204" pitchFamily="2" charset="0"/>
            </a:endParaRPr>
          </a:p>
        </p:txBody>
      </p:sp>
      <p:sp>
        <p:nvSpPr>
          <p:cNvPr id="41" name="TextBox 9">
            <a:extLst>
              <a:ext uri="{FF2B5EF4-FFF2-40B4-BE49-F238E27FC236}">
                <a16:creationId xmlns:a16="http://schemas.microsoft.com/office/drawing/2014/main" id="{D0CD61A5-EF12-F356-84B8-464894B3F198}"/>
              </a:ext>
            </a:extLst>
          </p:cNvPr>
          <p:cNvSpPr txBox="1"/>
          <p:nvPr/>
        </p:nvSpPr>
        <p:spPr>
          <a:xfrm>
            <a:off x="5171937" y="9751418"/>
            <a:ext cx="13188394" cy="234038"/>
          </a:xfrm>
          <a:prstGeom prst="rect">
            <a:avLst/>
          </a:prstGeom>
        </p:spPr>
        <p:txBody>
          <a:bodyPr wrap="square" lIns="0" tIns="0" rIns="0" bIns="0" rtlCol="0" anchor="t">
            <a:spAutoFit/>
          </a:bodyPr>
          <a:lstStyle/>
          <a:p>
            <a:pPr algn="ctr">
              <a:lnSpc>
                <a:spcPts val="1800"/>
              </a:lnSpc>
            </a:pPr>
            <a:r>
              <a:rPr lang="en-US" spc="151" dirty="0"/>
              <a:t>American Society for Dermatologic Surgery | 2023</a:t>
            </a:r>
          </a:p>
        </p:txBody>
      </p:sp>
      <p:grpSp>
        <p:nvGrpSpPr>
          <p:cNvPr id="7" name="Group 23">
            <a:extLst>
              <a:ext uri="{FF2B5EF4-FFF2-40B4-BE49-F238E27FC236}">
                <a16:creationId xmlns:a16="http://schemas.microsoft.com/office/drawing/2014/main" id="{46B66A7D-2E42-5967-0530-568308BB2B0F}"/>
              </a:ext>
            </a:extLst>
          </p:cNvPr>
          <p:cNvGrpSpPr/>
          <p:nvPr/>
        </p:nvGrpSpPr>
        <p:grpSpPr>
          <a:xfrm>
            <a:off x="13716000" y="5295539"/>
            <a:ext cx="4261325" cy="4154335"/>
            <a:chOff x="0" y="0"/>
            <a:chExt cx="3368160" cy="3366000"/>
          </a:xfr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p:grpSpPr>
        <p:sp>
          <p:nvSpPr>
            <p:cNvPr id="8" name="Freeform 24">
              <a:extLst>
                <a:ext uri="{FF2B5EF4-FFF2-40B4-BE49-F238E27FC236}">
                  <a16:creationId xmlns:a16="http://schemas.microsoft.com/office/drawing/2014/main" id="{B0AED689-97C9-21E3-5838-AFBE71DC93C9}"/>
                </a:ext>
              </a:extLst>
            </p:cNvPr>
            <p:cNvSpPr/>
            <p:nvPr/>
          </p:nvSpPr>
          <p:spPr>
            <a:xfrm>
              <a:off x="0" y="0"/>
              <a:ext cx="3368040" cy="3366008"/>
            </a:xfrm>
            <a:custGeom>
              <a:avLst/>
              <a:gdLst/>
              <a:ahLst/>
              <a:cxnLst/>
              <a:rect l="l" t="t" r="r" b="b"/>
              <a:pathLst>
                <a:path w="3368040" h="3366008">
                  <a:moveTo>
                    <a:pt x="0" y="1683004"/>
                  </a:moveTo>
                  <a:cubicBezTo>
                    <a:pt x="0" y="753491"/>
                    <a:pt x="753999" y="0"/>
                    <a:pt x="1684020" y="0"/>
                  </a:cubicBezTo>
                  <a:cubicBezTo>
                    <a:pt x="2614041" y="0"/>
                    <a:pt x="3368040" y="753491"/>
                    <a:pt x="3368040" y="1683004"/>
                  </a:cubicBezTo>
                  <a:cubicBezTo>
                    <a:pt x="3368040" y="2612517"/>
                    <a:pt x="2614041" y="3366008"/>
                    <a:pt x="1684020" y="3366008"/>
                  </a:cubicBezTo>
                  <a:cubicBezTo>
                    <a:pt x="753999" y="3366008"/>
                    <a:pt x="0" y="2612517"/>
                    <a:pt x="0" y="1683004"/>
                  </a:cubicBezTo>
                  <a:close/>
                </a:path>
              </a:pathLst>
            </a:custGeom>
            <a:grpFill/>
            <a:ln>
              <a:solidFill>
                <a:schemeClr val="tx1"/>
              </a:solidFill>
            </a:ln>
          </p:spPr>
        </p:sp>
      </p:grpSp>
      <p:sp>
        <p:nvSpPr>
          <p:cNvPr id="9" name="TextBox 8">
            <a:extLst>
              <a:ext uri="{FF2B5EF4-FFF2-40B4-BE49-F238E27FC236}">
                <a16:creationId xmlns:a16="http://schemas.microsoft.com/office/drawing/2014/main" id="{75B49741-A674-4B1A-0100-33CA80D22256}"/>
              </a:ext>
            </a:extLst>
          </p:cNvPr>
          <p:cNvSpPr txBox="1"/>
          <p:nvPr/>
        </p:nvSpPr>
        <p:spPr>
          <a:xfrm>
            <a:off x="13911310" y="5792338"/>
            <a:ext cx="3950912" cy="3046988"/>
          </a:xfrm>
          <a:prstGeom prst="rect">
            <a:avLst/>
          </a:prstGeom>
          <a:noFill/>
        </p:spPr>
        <p:txBody>
          <a:bodyPr wrap="square" rtlCol="0">
            <a:spAutoFit/>
          </a:bodyPr>
          <a:lstStyle/>
          <a:p>
            <a:pPr algn="ctr"/>
            <a:r>
              <a:rPr lang="en-US" sz="3200" b="1" dirty="0"/>
              <a:t>2023 is the</a:t>
            </a:r>
            <a:br>
              <a:rPr lang="en-US" sz="3200" b="1" dirty="0"/>
            </a:br>
            <a:r>
              <a:rPr lang="en-US" sz="3200" b="1" dirty="0"/>
              <a:t> first-time social media platforms held</a:t>
            </a:r>
            <a:br>
              <a:rPr lang="en-US" sz="3200" b="1" dirty="0"/>
            </a:br>
            <a:r>
              <a:rPr lang="en-US" sz="3200" b="1" dirty="0"/>
              <a:t> the top 3 digital resources for skin health decisions.</a:t>
            </a:r>
          </a:p>
        </p:txBody>
      </p:sp>
      <p:sp>
        <p:nvSpPr>
          <p:cNvPr id="22" name="TextBox 22"/>
          <p:cNvSpPr txBox="1"/>
          <p:nvPr/>
        </p:nvSpPr>
        <p:spPr>
          <a:xfrm>
            <a:off x="7866521" y="590398"/>
            <a:ext cx="11543807" cy="2777555"/>
          </a:xfrm>
          <a:prstGeom prst="rect">
            <a:avLst/>
          </a:prstGeom>
        </p:spPr>
        <p:txBody>
          <a:bodyPr wrap="square" lIns="0" tIns="0" rIns="0" bIns="0" rtlCol="0" anchor="t">
            <a:spAutoFit/>
          </a:bodyPr>
          <a:lstStyle/>
          <a:p>
            <a:pPr marL="0" lvl="0" indent="0" algn="ctr">
              <a:lnSpc>
                <a:spcPts val="7291"/>
              </a:lnSpc>
              <a:spcBef>
                <a:spcPct val="0"/>
              </a:spcBef>
            </a:pPr>
            <a:r>
              <a:rPr lang="en-US" sz="6000" b="1" u="none" strike="noStrike" spc="184" dirty="0">
                <a:solidFill>
                  <a:schemeClr val="accent6">
                    <a:lumMod val="75000"/>
                  </a:schemeClr>
                </a:solidFill>
                <a:latin typeface="+mj-lt"/>
              </a:rPr>
              <a:t>What digital resources </a:t>
            </a:r>
            <a:br>
              <a:rPr lang="en-US" sz="6000" b="1" u="none" strike="noStrike" spc="184" dirty="0">
                <a:solidFill>
                  <a:schemeClr val="accent6">
                    <a:lumMod val="75000"/>
                  </a:schemeClr>
                </a:solidFill>
                <a:latin typeface="+mj-lt"/>
              </a:rPr>
            </a:br>
            <a:r>
              <a:rPr lang="en-US" sz="6000" b="1" u="none" strike="noStrike" spc="184" dirty="0">
                <a:solidFill>
                  <a:schemeClr val="accent6">
                    <a:lumMod val="75000"/>
                  </a:schemeClr>
                </a:solidFill>
                <a:latin typeface="+mj-lt"/>
              </a:rPr>
              <a:t>influence skin health</a:t>
            </a:r>
            <a:br>
              <a:rPr lang="en-US" sz="6000" b="1" u="none" strike="noStrike" spc="184" dirty="0">
                <a:solidFill>
                  <a:schemeClr val="accent6">
                    <a:lumMod val="75000"/>
                  </a:schemeClr>
                </a:solidFill>
                <a:latin typeface="+mj-lt"/>
              </a:rPr>
            </a:br>
            <a:r>
              <a:rPr lang="en-US" sz="6000" b="1" u="none" strike="noStrike" spc="184" dirty="0">
                <a:solidFill>
                  <a:schemeClr val="accent6">
                    <a:lumMod val="75000"/>
                  </a:schemeClr>
                </a:solidFill>
                <a:latin typeface="+mj-lt"/>
              </a:rPr>
              <a:t> decisions?</a:t>
            </a:r>
          </a:p>
        </p:txBody>
      </p:sp>
    </p:spTree>
    <p:extLst>
      <p:ext uri="{BB962C8B-B14F-4D97-AF65-F5344CB8AC3E}">
        <p14:creationId xmlns:p14="http://schemas.microsoft.com/office/powerpoint/2010/main" val="34844241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3">
            <a:extLst>
              <a:ext uri="{FF2B5EF4-FFF2-40B4-BE49-F238E27FC236}">
                <a16:creationId xmlns:a16="http://schemas.microsoft.com/office/drawing/2014/main" id="{E710F5A6-3FA0-98E5-E741-9C81E5267E58}"/>
              </a:ext>
            </a:extLst>
          </p:cNvPr>
          <p:cNvSpPr/>
          <p:nvPr/>
        </p:nvSpPr>
        <p:spPr>
          <a:xfrm>
            <a:off x="-1828801" y="3336135"/>
            <a:ext cx="20278079" cy="4625499"/>
          </a:xfrm>
          <a:custGeom>
            <a:avLst/>
            <a:gdLst/>
            <a:ahLst/>
            <a:cxnLst/>
            <a:rect l="l" t="t" r="r" b="b"/>
            <a:pathLst>
              <a:path w="15026802" h="1591351">
                <a:moveTo>
                  <a:pt x="0" y="0"/>
                </a:moveTo>
                <a:lnTo>
                  <a:pt x="15026802" y="0"/>
                </a:lnTo>
                <a:lnTo>
                  <a:pt x="15026802" y="1591350"/>
                </a:lnTo>
                <a:lnTo>
                  <a:pt x="0" y="1591350"/>
                </a:lnTo>
                <a:lnTo>
                  <a:pt x="0" y="0"/>
                </a:lnTo>
                <a:close/>
              </a:path>
            </a:pathLst>
          </a:custGeom>
          <a:blipFill dpi="0" rotWithShape="1">
            <a:blip r:embed="rId2">
              <a:alphaModFix amt="40000"/>
              <a:duotone>
                <a:schemeClr val="accent6">
                  <a:shade val="45000"/>
                  <a:satMod val="135000"/>
                </a:schemeClr>
                <a:prstClr val="white"/>
              </a:duotone>
            </a:blip>
            <a:srcRect/>
            <a:stretch>
              <a:fillRect t="-86495"/>
            </a:stretch>
          </a:blipFill>
        </p:spPr>
        <p:txBody>
          <a:bodyPr/>
          <a:lstStyle/>
          <a:p>
            <a:endParaRPr lang="en-US" dirty="0"/>
          </a:p>
        </p:txBody>
      </p:sp>
      <p:grpSp>
        <p:nvGrpSpPr>
          <p:cNvPr id="3" name="Group 3"/>
          <p:cNvGrpSpPr/>
          <p:nvPr/>
        </p:nvGrpSpPr>
        <p:grpSpPr>
          <a:xfrm rot="5400000">
            <a:off x="8613599" y="-5190617"/>
            <a:ext cx="1088513" cy="18288000"/>
            <a:chOff x="0" y="0"/>
            <a:chExt cx="286687" cy="4816593"/>
          </a:xfrm>
        </p:grpSpPr>
        <p:sp>
          <p:nvSpPr>
            <p:cNvPr id="4" name="Freeform 4"/>
            <p:cNvSpPr/>
            <p:nvPr/>
          </p:nvSpPr>
          <p:spPr>
            <a:xfrm>
              <a:off x="0" y="0"/>
              <a:ext cx="286687" cy="4816592"/>
            </a:xfrm>
            <a:custGeom>
              <a:avLst/>
              <a:gdLst/>
              <a:ahLst/>
              <a:cxnLst/>
              <a:rect l="l" t="t" r="r" b="b"/>
              <a:pathLst>
                <a:path w="286687" h="4816592">
                  <a:moveTo>
                    <a:pt x="0" y="0"/>
                  </a:moveTo>
                  <a:lnTo>
                    <a:pt x="286687" y="0"/>
                  </a:lnTo>
                  <a:lnTo>
                    <a:pt x="286687" y="4816592"/>
                  </a:lnTo>
                  <a:lnTo>
                    <a:pt x="0" y="4816592"/>
                  </a:lnTo>
                  <a:close/>
                </a:path>
              </a:pathLst>
            </a:custGeom>
            <a:gradFill rotWithShape="1">
              <a:gsLst>
                <a:gs pos="0">
                  <a:srgbClr val="696969">
                    <a:alpha val="72000"/>
                  </a:srgbClr>
                </a:gs>
                <a:gs pos="33333">
                  <a:srgbClr val="B4B4B4">
                    <a:alpha val="82500"/>
                  </a:srgbClr>
                </a:gs>
                <a:gs pos="66667">
                  <a:srgbClr val="EEEEEE">
                    <a:alpha val="70500"/>
                  </a:srgbClr>
                </a:gs>
                <a:gs pos="100000">
                  <a:srgbClr val="FBFBFB">
                    <a:alpha val="22000"/>
                  </a:srgbClr>
                </a:gs>
              </a:gsLst>
              <a:lin ang="0"/>
            </a:gradFill>
            <a:ln>
              <a:noFill/>
            </a:ln>
          </p:spPr>
        </p:sp>
        <p:sp>
          <p:nvSpPr>
            <p:cNvPr id="5" name="TextBox 5"/>
            <p:cNvSpPr txBox="1"/>
            <p:nvPr/>
          </p:nvSpPr>
          <p:spPr>
            <a:xfrm>
              <a:off x="0" y="-19050"/>
              <a:ext cx="812800" cy="831850"/>
            </a:xfrm>
            <a:prstGeom prst="rect">
              <a:avLst/>
            </a:prstGeom>
          </p:spPr>
          <p:txBody>
            <a:bodyPr lIns="50800" tIns="50800" rIns="50800" bIns="50800" rtlCol="0" anchor="ctr"/>
            <a:lstStyle/>
            <a:p>
              <a:pPr marL="0" lvl="0" indent="0" algn="ctr">
                <a:lnSpc>
                  <a:spcPts val="2859"/>
                </a:lnSpc>
                <a:spcBef>
                  <a:spcPct val="0"/>
                </a:spcBef>
              </a:pPr>
              <a:endParaRPr/>
            </a:p>
          </p:txBody>
        </p:sp>
      </p:grpSp>
      <p:sp>
        <p:nvSpPr>
          <p:cNvPr id="7" name="TextBox 7"/>
          <p:cNvSpPr txBox="1"/>
          <p:nvPr/>
        </p:nvSpPr>
        <p:spPr>
          <a:xfrm>
            <a:off x="-61233" y="3938777"/>
            <a:ext cx="18288000" cy="830997"/>
          </a:xfrm>
          <a:prstGeom prst="rect">
            <a:avLst/>
          </a:prstGeom>
        </p:spPr>
        <p:txBody>
          <a:bodyPr wrap="square" lIns="0" tIns="0" rIns="0" bIns="0" rtlCol="0" anchor="t">
            <a:spAutoFit/>
          </a:bodyPr>
          <a:lstStyle/>
          <a:p>
            <a:pPr algn="ctr"/>
            <a:r>
              <a:rPr lang="en-US" sz="5400" b="1" spc="79" dirty="0">
                <a:solidFill>
                  <a:schemeClr val="accent6">
                    <a:lumMod val="75000"/>
                  </a:schemeClr>
                </a:solidFill>
              </a:rPr>
              <a:t>The Social Media Impact</a:t>
            </a:r>
          </a:p>
        </p:txBody>
      </p:sp>
      <p:sp>
        <p:nvSpPr>
          <p:cNvPr id="2062" name="TextBox 7">
            <a:extLst>
              <a:ext uri="{FF2B5EF4-FFF2-40B4-BE49-F238E27FC236}">
                <a16:creationId xmlns:a16="http://schemas.microsoft.com/office/drawing/2014/main" id="{BDBC505C-C151-C2F0-6CB8-6E587E66E269}"/>
              </a:ext>
            </a:extLst>
          </p:cNvPr>
          <p:cNvSpPr txBox="1"/>
          <p:nvPr/>
        </p:nvSpPr>
        <p:spPr>
          <a:xfrm>
            <a:off x="6934200" y="6003756"/>
            <a:ext cx="12801600" cy="4644990"/>
          </a:xfrm>
          <a:prstGeom prst="rect">
            <a:avLst/>
          </a:prstGeom>
        </p:spPr>
        <p:txBody>
          <a:bodyPr wrap="square" lIns="0" tIns="0" rIns="0" bIns="0" rtlCol="0" anchor="t">
            <a:spAutoFit/>
          </a:bodyPr>
          <a:lstStyle/>
          <a:p>
            <a:pPr marL="457200" indent="-457200">
              <a:lnSpc>
                <a:spcPct val="110000"/>
              </a:lnSpc>
              <a:buClr>
                <a:schemeClr val="tx1"/>
              </a:buClr>
              <a:buFont typeface="Wingdings" panose="05000000000000000000" pitchFamily="2" charset="2"/>
              <a:buChar char="§"/>
            </a:pPr>
            <a:r>
              <a:rPr lang="en-US" sz="3600" dirty="0"/>
              <a:t>Facebook  (21%)</a:t>
            </a:r>
          </a:p>
          <a:p>
            <a:pPr marL="457200" indent="-457200">
              <a:lnSpc>
                <a:spcPct val="110000"/>
              </a:lnSpc>
              <a:buClr>
                <a:schemeClr val="tx1"/>
              </a:buClr>
              <a:buFont typeface="Wingdings" panose="05000000000000000000" pitchFamily="2" charset="2"/>
              <a:buChar char="§"/>
            </a:pPr>
            <a:r>
              <a:rPr lang="en-US" sz="3600" dirty="0"/>
              <a:t>YouTube  (18%)</a:t>
            </a:r>
          </a:p>
          <a:p>
            <a:pPr marL="457200" indent="-457200">
              <a:lnSpc>
                <a:spcPct val="110000"/>
              </a:lnSpc>
              <a:buClr>
                <a:schemeClr val="tx1"/>
              </a:buClr>
              <a:buFont typeface="Wingdings" panose="05000000000000000000" pitchFamily="2" charset="2"/>
              <a:buChar char="§"/>
            </a:pPr>
            <a:r>
              <a:rPr lang="en-US" sz="3600" dirty="0"/>
              <a:t>Instagram  (17%)</a:t>
            </a:r>
          </a:p>
          <a:p>
            <a:pPr marL="457200" indent="-457200">
              <a:lnSpc>
                <a:spcPct val="110000"/>
              </a:lnSpc>
              <a:buClr>
                <a:schemeClr val="tx1"/>
              </a:buClr>
              <a:buFont typeface="Wingdings" panose="05000000000000000000" pitchFamily="2" charset="2"/>
              <a:buChar char="§"/>
            </a:pPr>
            <a:r>
              <a:rPr lang="en-US" sz="3600" dirty="0"/>
              <a:t>Twitter  (10%)</a:t>
            </a:r>
          </a:p>
          <a:p>
            <a:pPr marL="457200" indent="-457200">
              <a:lnSpc>
                <a:spcPct val="110000"/>
              </a:lnSpc>
              <a:buClr>
                <a:schemeClr val="tx1"/>
              </a:buClr>
              <a:buFont typeface="Wingdings" panose="05000000000000000000" pitchFamily="2" charset="2"/>
              <a:buChar char="§"/>
            </a:pPr>
            <a:r>
              <a:rPr lang="en-US" sz="3600" dirty="0"/>
              <a:t>TikTok  (10%)</a:t>
            </a:r>
          </a:p>
          <a:p>
            <a:pPr marL="457200" indent="-457200">
              <a:lnSpc>
                <a:spcPct val="110000"/>
              </a:lnSpc>
              <a:buFont typeface="Wingdings" panose="05000000000000000000" pitchFamily="2" charset="2"/>
              <a:buChar char="§"/>
            </a:pPr>
            <a:endParaRPr lang="en-US" sz="3200" dirty="0">
              <a:solidFill>
                <a:schemeClr val="accent6">
                  <a:lumMod val="75000"/>
                </a:schemeClr>
              </a:solidFill>
              <a:latin typeface="Montserrat Medium" panose="020F0502020204030204" pitchFamily="2" charset="0"/>
            </a:endParaRPr>
          </a:p>
          <a:p>
            <a:pPr marL="457200" indent="-457200">
              <a:lnSpc>
                <a:spcPct val="110000"/>
              </a:lnSpc>
              <a:buClr>
                <a:srgbClr val="37939B"/>
              </a:buClr>
              <a:buFont typeface="Wingdings" panose="05000000000000000000" pitchFamily="2" charset="2"/>
              <a:buChar char="§"/>
            </a:pPr>
            <a:endParaRPr lang="en-US" sz="3200" dirty="0">
              <a:solidFill>
                <a:schemeClr val="accent6">
                  <a:lumMod val="75000"/>
                </a:schemeClr>
              </a:solidFill>
              <a:latin typeface="Montserrat Medium" panose="020F0502020204030204" pitchFamily="2" charset="0"/>
            </a:endParaRPr>
          </a:p>
          <a:p>
            <a:pPr marL="457200" indent="-457200">
              <a:lnSpc>
                <a:spcPct val="110000"/>
              </a:lnSpc>
              <a:buClr>
                <a:srgbClr val="37939B"/>
              </a:buClr>
              <a:buFont typeface="Wingdings" panose="05000000000000000000" pitchFamily="2" charset="2"/>
              <a:buChar char="§"/>
            </a:pPr>
            <a:endParaRPr lang="en-US" sz="3200" dirty="0">
              <a:solidFill>
                <a:schemeClr val="accent6">
                  <a:lumMod val="75000"/>
                </a:schemeClr>
              </a:solidFill>
              <a:latin typeface="Montserrat Medium" panose="020F0502020204030204" pitchFamily="2" charset="0"/>
            </a:endParaRPr>
          </a:p>
        </p:txBody>
      </p:sp>
      <p:sp>
        <p:nvSpPr>
          <p:cNvPr id="2066" name="TextBox 9">
            <a:extLst>
              <a:ext uri="{FF2B5EF4-FFF2-40B4-BE49-F238E27FC236}">
                <a16:creationId xmlns:a16="http://schemas.microsoft.com/office/drawing/2014/main" id="{8A8B1D5C-1BED-7EAC-BBEE-4CEA867D52BE}"/>
              </a:ext>
            </a:extLst>
          </p:cNvPr>
          <p:cNvSpPr txBox="1"/>
          <p:nvPr/>
        </p:nvSpPr>
        <p:spPr>
          <a:xfrm>
            <a:off x="0" y="9887666"/>
            <a:ext cx="18360331" cy="234038"/>
          </a:xfrm>
          <a:prstGeom prst="rect">
            <a:avLst/>
          </a:prstGeom>
        </p:spPr>
        <p:txBody>
          <a:bodyPr wrap="square" lIns="0" tIns="0" rIns="0" bIns="0" rtlCol="0" anchor="t">
            <a:spAutoFit/>
          </a:bodyPr>
          <a:lstStyle/>
          <a:p>
            <a:pPr algn="ctr">
              <a:lnSpc>
                <a:spcPts val="1800"/>
              </a:lnSpc>
            </a:pPr>
            <a:r>
              <a:rPr lang="en-US" spc="151" dirty="0"/>
              <a:t>American Society for Dermatologic Surgery | 2023</a:t>
            </a:r>
          </a:p>
        </p:txBody>
      </p:sp>
      <p:pic>
        <p:nvPicPr>
          <p:cNvPr id="1026" name="Picture 2">
            <a:extLst>
              <a:ext uri="{FF2B5EF4-FFF2-40B4-BE49-F238E27FC236}">
                <a16:creationId xmlns:a16="http://schemas.microsoft.com/office/drawing/2014/main" id="{DF5B4C37-518F-5DDE-2057-3EEF17CF284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32" t="14943" r="-632" b="38951"/>
          <a:stretch/>
        </p:blipFill>
        <p:spPr bwMode="auto">
          <a:xfrm>
            <a:off x="-49874" y="-662480"/>
            <a:ext cx="18499153" cy="4185238"/>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23">
            <a:extLst>
              <a:ext uri="{FF2B5EF4-FFF2-40B4-BE49-F238E27FC236}">
                <a16:creationId xmlns:a16="http://schemas.microsoft.com/office/drawing/2014/main" id="{4B56C132-149C-0DC8-0BA8-4FA71D646753}"/>
              </a:ext>
            </a:extLst>
          </p:cNvPr>
          <p:cNvGrpSpPr/>
          <p:nvPr/>
        </p:nvGrpSpPr>
        <p:grpSpPr>
          <a:xfrm>
            <a:off x="1048153" y="4933497"/>
            <a:ext cx="4457229" cy="4173462"/>
            <a:chOff x="0" y="0"/>
            <a:chExt cx="3368160" cy="3366000"/>
          </a:xfr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p:grpSpPr>
        <p:sp>
          <p:nvSpPr>
            <p:cNvPr id="17" name="Freeform 24">
              <a:extLst>
                <a:ext uri="{FF2B5EF4-FFF2-40B4-BE49-F238E27FC236}">
                  <a16:creationId xmlns:a16="http://schemas.microsoft.com/office/drawing/2014/main" id="{7735AA0D-38D7-FCD5-C92E-0A11298CD2E5}"/>
                </a:ext>
              </a:extLst>
            </p:cNvPr>
            <p:cNvSpPr/>
            <p:nvPr/>
          </p:nvSpPr>
          <p:spPr>
            <a:xfrm>
              <a:off x="0" y="0"/>
              <a:ext cx="3368040" cy="3366008"/>
            </a:xfrm>
            <a:custGeom>
              <a:avLst/>
              <a:gdLst/>
              <a:ahLst/>
              <a:cxnLst/>
              <a:rect l="l" t="t" r="r" b="b"/>
              <a:pathLst>
                <a:path w="3368040" h="3366008">
                  <a:moveTo>
                    <a:pt x="0" y="1683004"/>
                  </a:moveTo>
                  <a:cubicBezTo>
                    <a:pt x="0" y="753491"/>
                    <a:pt x="753999" y="0"/>
                    <a:pt x="1684020" y="0"/>
                  </a:cubicBezTo>
                  <a:cubicBezTo>
                    <a:pt x="2614041" y="0"/>
                    <a:pt x="3368040" y="753491"/>
                    <a:pt x="3368040" y="1683004"/>
                  </a:cubicBezTo>
                  <a:cubicBezTo>
                    <a:pt x="3368040" y="2612517"/>
                    <a:pt x="2614041" y="3366008"/>
                    <a:pt x="1684020" y="3366008"/>
                  </a:cubicBezTo>
                  <a:cubicBezTo>
                    <a:pt x="753999" y="3366008"/>
                    <a:pt x="0" y="2612517"/>
                    <a:pt x="0" y="1683004"/>
                  </a:cubicBezTo>
                  <a:close/>
                </a:path>
              </a:pathLst>
            </a:custGeom>
            <a:grpFill/>
            <a:ln>
              <a:solidFill>
                <a:schemeClr val="tx1"/>
              </a:solidFill>
            </a:ln>
          </p:spPr>
        </p:sp>
      </p:grpSp>
      <p:sp>
        <p:nvSpPr>
          <p:cNvPr id="18" name="TextBox 17">
            <a:extLst>
              <a:ext uri="{FF2B5EF4-FFF2-40B4-BE49-F238E27FC236}">
                <a16:creationId xmlns:a16="http://schemas.microsoft.com/office/drawing/2014/main" id="{0D997097-C809-BEB6-A2DC-05B811AD1738}"/>
              </a:ext>
            </a:extLst>
          </p:cNvPr>
          <p:cNvSpPr txBox="1"/>
          <p:nvPr/>
        </p:nvSpPr>
        <p:spPr>
          <a:xfrm>
            <a:off x="1178347" y="5513666"/>
            <a:ext cx="4196682" cy="3046988"/>
          </a:xfrm>
          <a:prstGeom prst="rect">
            <a:avLst/>
          </a:prstGeom>
          <a:noFill/>
        </p:spPr>
        <p:txBody>
          <a:bodyPr wrap="square" rtlCol="0">
            <a:spAutoFit/>
          </a:bodyPr>
          <a:lstStyle/>
          <a:p>
            <a:pPr algn="ctr"/>
            <a:r>
              <a:rPr lang="en-US" sz="3200" b="1" dirty="0"/>
              <a:t>More than half of consumers say a provider’s social media presence impacts their decision to schedule an appointment.</a:t>
            </a:r>
          </a:p>
        </p:txBody>
      </p:sp>
      <p:grpSp>
        <p:nvGrpSpPr>
          <p:cNvPr id="20" name="Group 23">
            <a:extLst>
              <a:ext uri="{FF2B5EF4-FFF2-40B4-BE49-F238E27FC236}">
                <a16:creationId xmlns:a16="http://schemas.microsoft.com/office/drawing/2014/main" id="{47EFF99B-A5F6-382B-C68A-E23F183779CA}"/>
              </a:ext>
            </a:extLst>
          </p:cNvPr>
          <p:cNvGrpSpPr/>
          <p:nvPr/>
        </p:nvGrpSpPr>
        <p:grpSpPr>
          <a:xfrm>
            <a:off x="12439423" y="4892178"/>
            <a:ext cx="4535911" cy="4366122"/>
            <a:chOff x="0" y="0"/>
            <a:chExt cx="3368160" cy="3366000"/>
          </a:xfr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p:grpSpPr>
        <p:sp>
          <p:nvSpPr>
            <p:cNvPr id="21" name="Freeform 24">
              <a:extLst>
                <a:ext uri="{FF2B5EF4-FFF2-40B4-BE49-F238E27FC236}">
                  <a16:creationId xmlns:a16="http://schemas.microsoft.com/office/drawing/2014/main" id="{91889AFA-862D-F1D5-B92C-65F92E166240}"/>
                </a:ext>
              </a:extLst>
            </p:cNvPr>
            <p:cNvSpPr/>
            <p:nvPr/>
          </p:nvSpPr>
          <p:spPr>
            <a:xfrm>
              <a:off x="0" y="0"/>
              <a:ext cx="3368040" cy="3366008"/>
            </a:xfrm>
            <a:custGeom>
              <a:avLst/>
              <a:gdLst/>
              <a:ahLst/>
              <a:cxnLst/>
              <a:rect l="l" t="t" r="r" b="b"/>
              <a:pathLst>
                <a:path w="3368040" h="3366008">
                  <a:moveTo>
                    <a:pt x="0" y="1683004"/>
                  </a:moveTo>
                  <a:cubicBezTo>
                    <a:pt x="0" y="753491"/>
                    <a:pt x="753999" y="0"/>
                    <a:pt x="1684020" y="0"/>
                  </a:cubicBezTo>
                  <a:cubicBezTo>
                    <a:pt x="2614041" y="0"/>
                    <a:pt x="3368040" y="753491"/>
                    <a:pt x="3368040" y="1683004"/>
                  </a:cubicBezTo>
                  <a:cubicBezTo>
                    <a:pt x="3368040" y="2612517"/>
                    <a:pt x="2614041" y="3366008"/>
                    <a:pt x="1684020" y="3366008"/>
                  </a:cubicBezTo>
                  <a:cubicBezTo>
                    <a:pt x="753999" y="3366008"/>
                    <a:pt x="0" y="2612517"/>
                    <a:pt x="0" y="1683004"/>
                  </a:cubicBezTo>
                  <a:close/>
                </a:path>
              </a:pathLst>
            </a:custGeom>
            <a:grpFill/>
            <a:ln>
              <a:solidFill>
                <a:schemeClr val="tx1"/>
              </a:solidFill>
            </a:ln>
          </p:spPr>
        </p:sp>
      </p:grpSp>
      <p:sp>
        <p:nvSpPr>
          <p:cNvPr id="22" name="TextBox 21">
            <a:extLst>
              <a:ext uri="{FF2B5EF4-FFF2-40B4-BE49-F238E27FC236}">
                <a16:creationId xmlns:a16="http://schemas.microsoft.com/office/drawing/2014/main" id="{CF540DAE-3EA2-D818-7FB0-D8D3D1A3C1FF}"/>
              </a:ext>
            </a:extLst>
          </p:cNvPr>
          <p:cNvSpPr txBox="1"/>
          <p:nvPr/>
        </p:nvSpPr>
        <p:spPr>
          <a:xfrm>
            <a:off x="12648299" y="5786745"/>
            <a:ext cx="4196682" cy="2611714"/>
          </a:xfrm>
          <a:prstGeom prst="rect">
            <a:avLst/>
          </a:prstGeom>
          <a:noFill/>
        </p:spPr>
        <p:txBody>
          <a:bodyPr wrap="square" rtlCol="0">
            <a:spAutoFit/>
          </a:bodyPr>
          <a:lstStyle/>
          <a:p>
            <a:pPr algn="ctr"/>
            <a:r>
              <a:rPr lang="en-US" sz="3200" b="1" dirty="0"/>
              <a:t>73% of consumers follow the social media account of the provider they are seeing or considering seeing.</a:t>
            </a:r>
          </a:p>
        </p:txBody>
      </p:sp>
      <p:sp>
        <p:nvSpPr>
          <p:cNvPr id="23" name="TextBox 22">
            <a:extLst>
              <a:ext uri="{FF2B5EF4-FFF2-40B4-BE49-F238E27FC236}">
                <a16:creationId xmlns:a16="http://schemas.microsoft.com/office/drawing/2014/main" id="{6E027B51-2D84-8795-08AE-F644DF49A334}"/>
              </a:ext>
            </a:extLst>
          </p:cNvPr>
          <p:cNvSpPr txBox="1"/>
          <p:nvPr/>
        </p:nvSpPr>
        <p:spPr>
          <a:xfrm>
            <a:off x="5505223" y="5028874"/>
            <a:ext cx="6747018" cy="837537"/>
          </a:xfrm>
          <a:prstGeom prst="rect">
            <a:avLst/>
          </a:prstGeom>
        </p:spPr>
        <p:txBody>
          <a:bodyPr wrap="square" lIns="0" tIns="0" rIns="0" bIns="0" rtlCol="0" anchor="t">
            <a:spAutoFit/>
          </a:bodyPr>
          <a:lstStyle/>
          <a:p>
            <a:pPr marL="0" lvl="0" indent="0" algn="ctr">
              <a:lnSpc>
                <a:spcPts val="7291"/>
              </a:lnSpc>
              <a:spcBef>
                <a:spcPct val="0"/>
              </a:spcBef>
            </a:pPr>
            <a:r>
              <a:rPr lang="en-US" sz="4000" b="1" u="sng" strike="noStrike" spc="184" dirty="0">
                <a:latin typeface="+mj-lt"/>
              </a:rPr>
              <a:t>Top Platforms</a:t>
            </a:r>
          </a:p>
        </p:txBody>
      </p:sp>
    </p:spTree>
    <p:extLst>
      <p:ext uri="{BB962C8B-B14F-4D97-AF65-F5344CB8AC3E}">
        <p14:creationId xmlns:p14="http://schemas.microsoft.com/office/powerpoint/2010/main" val="9711038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person holding a phone&#10;&#10;Description automatically generated">
            <a:extLst>
              <a:ext uri="{FF2B5EF4-FFF2-40B4-BE49-F238E27FC236}">
                <a16:creationId xmlns:a16="http://schemas.microsoft.com/office/drawing/2014/main" id="{2C656726-9A82-B6FE-B01F-0E14AB2F9911}"/>
              </a:ext>
            </a:extLst>
          </p:cNvPr>
          <p:cNvPicPr>
            <a:picLocks noChangeAspect="1"/>
          </p:cNvPicPr>
          <p:nvPr/>
        </p:nvPicPr>
        <p:blipFill rotWithShape="1">
          <a:blip r:embed="rId2">
            <a:extLst>
              <a:ext uri="{28A0092B-C50C-407E-A947-70E740481C1C}">
                <a14:useLocalDpi xmlns:a14="http://schemas.microsoft.com/office/drawing/2010/main" val="0"/>
              </a:ext>
            </a:extLst>
          </a:blip>
          <a:srcRect l="25052" r="23810"/>
          <a:stretch/>
        </p:blipFill>
        <p:spPr>
          <a:xfrm>
            <a:off x="-3124200" y="0"/>
            <a:ext cx="10561830" cy="10409346"/>
          </a:xfrm>
          <a:prstGeom prst="parallelogram">
            <a:avLst/>
          </a:prstGeom>
        </p:spPr>
      </p:pic>
      <p:sp>
        <p:nvSpPr>
          <p:cNvPr id="3" name="Freeform 3"/>
          <p:cNvSpPr/>
          <p:nvPr/>
        </p:nvSpPr>
        <p:spPr>
          <a:xfrm rot="764344">
            <a:off x="5179999" y="-598056"/>
            <a:ext cx="1088513" cy="11908815"/>
          </a:xfrm>
          <a:custGeom>
            <a:avLst/>
            <a:gdLst/>
            <a:ahLst/>
            <a:cxnLst/>
            <a:rect l="l" t="t" r="r" b="b"/>
            <a:pathLst>
              <a:path w="286687" h="3136478">
                <a:moveTo>
                  <a:pt x="0" y="0"/>
                </a:moveTo>
                <a:lnTo>
                  <a:pt x="286687" y="0"/>
                </a:lnTo>
                <a:lnTo>
                  <a:pt x="286687" y="3136478"/>
                </a:lnTo>
                <a:lnTo>
                  <a:pt x="0" y="3136478"/>
                </a:lnTo>
                <a:close/>
              </a:path>
            </a:pathLst>
          </a:custGeom>
          <a:gradFill rotWithShape="1">
            <a:gsLst>
              <a:gs pos="0">
                <a:srgbClr val="696969">
                  <a:alpha val="41040"/>
                </a:srgbClr>
              </a:gs>
              <a:gs pos="33333">
                <a:srgbClr val="B4B4B4">
                  <a:alpha val="47025"/>
                </a:srgbClr>
              </a:gs>
              <a:gs pos="66667">
                <a:srgbClr val="EEEEEE">
                  <a:alpha val="40185"/>
                </a:srgbClr>
              </a:gs>
              <a:gs pos="100000">
                <a:srgbClr val="FBFBFB">
                  <a:alpha val="12540"/>
                </a:srgbClr>
              </a:gs>
            </a:gsLst>
            <a:lin ang="0"/>
          </a:gradFill>
          <a:ln>
            <a:noFill/>
          </a:ln>
        </p:spPr>
      </p:sp>
      <p:sp>
        <p:nvSpPr>
          <p:cNvPr id="33" name="Freeform 3">
            <a:extLst>
              <a:ext uri="{FF2B5EF4-FFF2-40B4-BE49-F238E27FC236}">
                <a16:creationId xmlns:a16="http://schemas.microsoft.com/office/drawing/2014/main" id="{E3E734C5-B7A3-52D6-0135-7495C89B47AA}"/>
              </a:ext>
            </a:extLst>
          </p:cNvPr>
          <p:cNvSpPr/>
          <p:nvPr/>
        </p:nvSpPr>
        <p:spPr>
          <a:xfrm rot="16944138">
            <a:off x="8067616" y="-951215"/>
            <a:ext cx="8989615" cy="14897260"/>
          </a:xfrm>
          <a:custGeom>
            <a:avLst/>
            <a:gdLst/>
            <a:ahLst/>
            <a:cxnLst/>
            <a:rect l="l" t="t" r="r" b="b"/>
            <a:pathLst>
              <a:path w="15026802" h="1591351">
                <a:moveTo>
                  <a:pt x="0" y="0"/>
                </a:moveTo>
                <a:lnTo>
                  <a:pt x="15026802" y="0"/>
                </a:lnTo>
                <a:lnTo>
                  <a:pt x="15026802" y="1591350"/>
                </a:lnTo>
                <a:lnTo>
                  <a:pt x="0" y="1591350"/>
                </a:lnTo>
                <a:lnTo>
                  <a:pt x="0" y="0"/>
                </a:lnTo>
                <a:close/>
              </a:path>
            </a:pathLst>
          </a:custGeom>
          <a:blipFill dpi="0" rotWithShape="1">
            <a:blip r:embed="rId3">
              <a:alphaModFix amt="35000"/>
              <a:duotone>
                <a:schemeClr val="accent6">
                  <a:shade val="45000"/>
                  <a:satMod val="135000"/>
                </a:schemeClr>
                <a:prstClr val="white"/>
              </a:duotone>
            </a:blip>
            <a:srcRect/>
            <a:stretch>
              <a:fillRect t="-86495"/>
            </a:stretch>
          </a:blipFill>
        </p:spPr>
        <p:txBody>
          <a:bodyPr/>
          <a:lstStyle/>
          <a:p>
            <a:endParaRPr lang="en-US" dirty="0"/>
          </a:p>
        </p:txBody>
      </p:sp>
      <p:sp>
        <p:nvSpPr>
          <p:cNvPr id="22" name="TextBox 22"/>
          <p:cNvSpPr txBox="1"/>
          <p:nvPr/>
        </p:nvSpPr>
        <p:spPr>
          <a:xfrm>
            <a:off x="6744193" y="928861"/>
            <a:ext cx="11543807" cy="1841402"/>
          </a:xfrm>
          <a:prstGeom prst="rect">
            <a:avLst/>
          </a:prstGeom>
        </p:spPr>
        <p:txBody>
          <a:bodyPr wrap="square" lIns="0" tIns="0" rIns="0" bIns="0" rtlCol="0" anchor="t">
            <a:spAutoFit/>
          </a:bodyPr>
          <a:lstStyle/>
          <a:p>
            <a:pPr marL="0" lvl="0" indent="0" algn="ctr">
              <a:lnSpc>
                <a:spcPts val="7291"/>
              </a:lnSpc>
              <a:spcBef>
                <a:spcPct val="0"/>
              </a:spcBef>
            </a:pPr>
            <a:r>
              <a:rPr lang="en-US" sz="6000" b="1" u="none" strike="noStrike" spc="184" dirty="0">
                <a:solidFill>
                  <a:schemeClr val="accent6">
                    <a:lumMod val="75000"/>
                  </a:schemeClr>
                </a:solidFill>
                <a:latin typeface="+mj-lt"/>
              </a:rPr>
              <a:t>Which rate and review sites </a:t>
            </a:r>
            <a:br>
              <a:rPr lang="en-US" sz="6000" b="1" u="none" strike="noStrike" spc="184" dirty="0">
                <a:solidFill>
                  <a:schemeClr val="accent6">
                    <a:lumMod val="75000"/>
                  </a:schemeClr>
                </a:solidFill>
                <a:latin typeface="+mj-lt"/>
              </a:rPr>
            </a:br>
            <a:r>
              <a:rPr lang="en-US" sz="6000" b="1" u="none" strike="noStrike" spc="184" dirty="0">
                <a:solidFill>
                  <a:schemeClr val="accent6">
                    <a:lumMod val="75000"/>
                  </a:schemeClr>
                </a:solidFill>
                <a:latin typeface="+mj-lt"/>
              </a:rPr>
              <a:t>are most utilized?</a:t>
            </a:r>
          </a:p>
        </p:txBody>
      </p:sp>
      <p:sp>
        <p:nvSpPr>
          <p:cNvPr id="40" name="TextBox 7">
            <a:extLst>
              <a:ext uri="{FF2B5EF4-FFF2-40B4-BE49-F238E27FC236}">
                <a16:creationId xmlns:a16="http://schemas.microsoft.com/office/drawing/2014/main" id="{89F2C41C-DD25-207E-7333-50D6E8B38CD1}"/>
              </a:ext>
            </a:extLst>
          </p:cNvPr>
          <p:cNvSpPr txBox="1"/>
          <p:nvPr/>
        </p:nvSpPr>
        <p:spPr>
          <a:xfrm>
            <a:off x="7765494" y="3278711"/>
            <a:ext cx="12340531" cy="5254387"/>
          </a:xfrm>
          <a:prstGeom prst="rect">
            <a:avLst/>
          </a:prstGeom>
        </p:spPr>
        <p:txBody>
          <a:bodyPr wrap="square" lIns="0" tIns="0" rIns="0" bIns="0" rtlCol="0" anchor="t">
            <a:spAutoFit/>
          </a:bodyPr>
          <a:lstStyle/>
          <a:p>
            <a:pPr marL="457200" indent="-457200">
              <a:lnSpc>
                <a:spcPct val="110000"/>
              </a:lnSpc>
              <a:buClr>
                <a:schemeClr val="tx1"/>
              </a:buClr>
              <a:buFont typeface="Wingdings" panose="05000000000000000000" pitchFamily="2" charset="2"/>
              <a:buChar char="§"/>
            </a:pPr>
            <a:r>
              <a:rPr lang="en-US" sz="3600" dirty="0"/>
              <a:t>Facebook  (18%)</a:t>
            </a:r>
          </a:p>
          <a:p>
            <a:pPr marL="457200" indent="-457200">
              <a:lnSpc>
                <a:spcPct val="110000"/>
              </a:lnSpc>
              <a:buClr>
                <a:schemeClr val="tx1"/>
              </a:buClr>
              <a:buFont typeface="Wingdings" panose="05000000000000000000" pitchFamily="2" charset="2"/>
              <a:buChar char="§"/>
            </a:pPr>
            <a:r>
              <a:rPr lang="en-US" sz="3600" dirty="0"/>
              <a:t>WebMD (15%)</a:t>
            </a:r>
          </a:p>
          <a:p>
            <a:pPr marL="457200" indent="-457200">
              <a:lnSpc>
                <a:spcPct val="110000"/>
              </a:lnSpc>
              <a:buClr>
                <a:schemeClr val="tx1"/>
              </a:buClr>
              <a:buFont typeface="Wingdings" panose="05000000000000000000" pitchFamily="2" charset="2"/>
              <a:buChar char="§"/>
            </a:pPr>
            <a:r>
              <a:rPr lang="en-US" sz="3600" dirty="0"/>
              <a:t>Physician Website (13%)</a:t>
            </a:r>
          </a:p>
          <a:p>
            <a:pPr marL="457200" indent="-457200">
              <a:lnSpc>
                <a:spcPct val="110000"/>
              </a:lnSpc>
              <a:buClr>
                <a:schemeClr val="tx1"/>
              </a:buClr>
              <a:buFont typeface="Wingdings" panose="05000000000000000000" pitchFamily="2" charset="2"/>
              <a:buChar char="§"/>
            </a:pPr>
            <a:r>
              <a:rPr lang="en-US" sz="3600" dirty="0"/>
              <a:t>Google My Business (12%) </a:t>
            </a:r>
            <a:endParaRPr lang="en-US" sz="2800" i="1" dirty="0"/>
          </a:p>
          <a:p>
            <a:pPr marL="457200" indent="-457200">
              <a:lnSpc>
                <a:spcPct val="110000"/>
              </a:lnSpc>
              <a:buClr>
                <a:schemeClr val="tx1"/>
              </a:buClr>
              <a:buFont typeface="Wingdings" panose="05000000000000000000" pitchFamily="2" charset="2"/>
              <a:buChar char="§"/>
            </a:pPr>
            <a:r>
              <a:rPr lang="en-US" sz="3600" dirty="0"/>
              <a:t>Yelp (10%)</a:t>
            </a:r>
          </a:p>
          <a:p>
            <a:pPr>
              <a:lnSpc>
                <a:spcPct val="110000"/>
              </a:lnSpc>
              <a:buClr>
                <a:schemeClr val="tx1"/>
              </a:buClr>
            </a:pPr>
            <a:endParaRPr lang="en-US" sz="3600" dirty="0"/>
          </a:p>
          <a:p>
            <a:pPr marL="457200" indent="-457200">
              <a:lnSpc>
                <a:spcPct val="110000"/>
              </a:lnSpc>
              <a:buFont typeface="Wingdings" panose="05000000000000000000" pitchFamily="2" charset="2"/>
              <a:buChar char="§"/>
            </a:pPr>
            <a:endParaRPr lang="en-US" sz="3200" dirty="0">
              <a:solidFill>
                <a:schemeClr val="accent6">
                  <a:lumMod val="75000"/>
                </a:schemeClr>
              </a:solidFill>
              <a:latin typeface="Montserrat Medium" panose="020F0502020204030204" pitchFamily="2" charset="0"/>
            </a:endParaRPr>
          </a:p>
          <a:p>
            <a:pPr marL="457200" indent="-457200">
              <a:lnSpc>
                <a:spcPct val="110000"/>
              </a:lnSpc>
              <a:buClr>
                <a:srgbClr val="37939B"/>
              </a:buClr>
              <a:buFont typeface="Wingdings" panose="05000000000000000000" pitchFamily="2" charset="2"/>
              <a:buChar char="§"/>
            </a:pPr>
            <a:endParaRPr lang="en-US" sz="3200" dirty="0">
              <a:solidFill>
                <a:schemeClr val="accent6">
                  <a:lumMod val="75000"/>
                </a:schemeClr>
              </a:solidFill>
              <a:latin typeface="Montserrat Medium" panose="020F0502020204030204" pitchFamily="2" charset="0"/>
            </a:endParaRPr>
          </a:p>
          <a:p>
            <a:pPr marL="457200" indent="-457200">
              <a:lnSpc>
                <a:spcPct val="110000"/>
              </a:lnSpc>
              <a:buClr>
                <a:srgbClr val="37939B"/>
              </a:buClr>
              <a:buFont typeface="Wingdings" panose="05000000000000000000" pitchFamily="2" charset="2"/>
              <a:buChar char="§"/>
            </a:pPr>
            <a:endParaRPr lang="en-US" sz="3200" dirty="0">
              <a:solidFill>
                <a:schemeClr val="accent6">
                  <a:lumMod val="75000"/>
                </a:schemeClr>
              </a:solidFill>
              <a:latin typeface="Montserrat Medium" panose="020F0502020204030204" pitchFamily="2" charset="0"/>
            </a:endParaRPr>
          </a:p>
        </p:txBody>
      </p:sp>
      <p:sp>
        <p:nvSpPr>
          <p:cNvPr id="41" name="TextBox 9">
            <a:extLst>
              <a:ext uri="{FF2B5EF4-FFF2-40B4-BE49-F238E27FC236}">
                <a16:creationId xmlns:a16="http://schemas.microsoft.com/office/drawing/2014/main" id="{D0CD61A5-EF12-F356-84B8-464894B3F198}"/>
              </a:ext>
            </a:extLst>
          </p:cNvPr>
          <p:cNvSpPr txBox="1"/>
          <p:nvPr/>
        </p:nvSpPr>
        <p:spPr>
          <a:xfrm>
            <a:off x="4125675" y="9749156"/>
            <a:ext cx="14162325" cy="234038"/>
          </a:xfrm>
          <a:prstGeom prst="rect">
            <a:avLst/>
          </a:prstGeom>
        </p:spPr>
        <p:txBody>
          <a:bodyPr wrap="square" lIns="0" tIns="0" rIns="0" bIns="0" rtlCol="0" anchor="t">
            <a:spAutoFit/>
          </a:bodyPr>
          <a:lstStyle/>
          <a:p>
            <a:pPr algn="ctr">
              <a:lnSpc>
                <a:spcPts val="1800"/>
              </a:lnSpc>
            </a:pPr>
            <a:r>
              <a:rPr lang="en-US" spc="151" dirty="0"/>
              <a:t>American Society for Dermatologic Surgery | 2023</a:t>
            </a:r>
          </a:p>
        </p:txBody>
      </p:sp>
      <p:grpSp>
        <p:nvGrpSpPr>
          <p:cNvPr id="7" name="Group 23">
            <a:extLst>
              <a:ext uri="{FF2B5EF4-FFF2-40B4-BE49-F238E27FC236}">
                <a16:creationId xmlns:a16="http://schemas.microsoft.com/office/drawing/2014/main" id="{DFE6D828-1942-AC64-56D7-60A4BC9DC43B}"/>
              </a:ext>
            </a:extLst>
          </p:cNvPr>
          <p:cNvGrpSpPr/>
          <p:nvPr/>
        </p:nvGrpSpPr>
        <p:grpSpPr>
          <a:xfrm>
            <a:off x="13182600" y="4719337"/>
            <a:ext cx="4267199" cy="4097592"/>
            <a:chOff x="0" y="0"/>
            <a:chExt cx="3368160" cy="3366000"/>
          </a:xfr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p:grpSpPr>
        <p:sp>
          <p:nvSpPr>
            <p:cNvPr id="8" name="Freeform 24">
              <a:extLst>
                <a:ext uri="{FF2B5EF4-FFF2-40B4-BE49-F238E27FC236}">
                  <a16:creationId xmlns:a16="http://schemas.microsoft.com/office/drawing/2014/main" id="{1D5A591C-8415-ACBD-C606-866F7BAEF43A}"/>
                </a:ext>
              </a:extLst>
            </p:cNvPr>
            <p:cNvSpPr/>
            <p:nvPr/>
          </p:nvSpPr>
          <p:spPr>
            <a:xfrm>
              <a:off x="0" y="0"/>
              <a:ext cx="3368040" cy="3366008"/>
            </a:xfrm>
            <a:custGeom>
              <a:avLst/>
              <a:gdLst/>
              <a:ahLst/>
              <a:cxnLst/>
              <a:rect l="l" t="t" r="r" b="b"/>
              <a:pathLst>
                <a:path w="3368040" h="3366008">
                  <a:moveTo>
                    <a:pt x="0" y="1683004"/>
                  </a:moveTo>
                  <a:cubicBezTo>
                    <a:pt x="0" y="753491"/>
                    <a:pt x="753999" y="0"/>
                    <a:pt x="1684020" y="0"/>
                  </a:cubicBezTo>
                  <a:cubicBezTo>
                    <a:pt x="2614041" y="0"/>
                    <a:pt x="3368040" y="753491"/>
                    <a:pt x="3368040" y="1683004"/>
                  </a:cubicBezTo>
                  <a:cubicBezTo>
                    <a:pt x="3368040" y="2612517"/>
                    <a:pt x="2614041" y="3366008"/>
                    <a:pt x="1684020" y="3366008"/>
                  </a:cubicBezTo>
                  <a:cubicBezTo>
                    <a:pt x="753999" y="3366008"/>
                    <a:pt x="0" y="2612517"/>
                    <a:pt x="0" y="1683004"/>
                  </a:cubicBezTo>
                  <a:close/>
                </a:path>
              </a:pathLst>
            </a:custGeom>
            <a:grpFill/>
            <a:ln>
              <a:solidFill>
                <a:schemeClr val="tx1"/>
              </a:solidFill>
            </a:ln>
          </p:spPr>
        </p:sp>
      </p:grpSp>
      <p:sp>
        <p:nvSpPr>
          <p:cNvPr id="9" name="TextBox 8">
            <a:extLst>
              <a:ext uri="{FF2B5EF4-FFF2-40B4-BE49-F238E27FC236}">
                <a16:creationId xmlns:a16="http://schemas.microsoft.com/office/drawing/2014/main" id="{157652B8-4971-0DDB-AF37-CE790CFE4D32}"/>
              </a:ext>
            </a:extLst>
          </p:cNvPr>
          <p:cNvSpPr txBox="1"/>
          <p:nvPr/>
        </p:nvSpPr>
        <p:spPr>
          <a:xfrm>
            <a:off x="13510462" y="5388010"/>
            <a:ext cx="3611321" cy="2862322"/>
          </a:xfrm>
          <a:prstGeom prst="rect">
            <a:avLst/>
          </a:prstGeom>
          <a:noFill/>
        </p:spPr>
        <p:txBody>
          <a:bodyPr wrap="square" rtlCol="0">
            <a:spAutoFit/>
          </a:bodyPr>
          <a:lstStyle/>
          <a:p>
            <a:pPr algn="ctr"/>
            <a:r>
              <a:rPr lang="en-US" sz="3000" b="1" dirty="0"/>
              <a:t>84% of consumers say rate and review sites impact their decision on choosing a cosmetic procedure provider.</a:t>
            </a:r>
          </a:p>
        </p:txBody>
      </p:sp>
    </p:spTree>
    <p:extLst>
      <p:ext uri="{BB962C8B-B14F-4D97-AF65-F5344CB8AC3E}">
        <p14:creationId xmlns:p14="http://schemas.microsoft.com/office/powerpoint/2010/main" val="7781342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1874" b="21875"/>
          <a:stretch>
            <a:fillRect/>
          </a:stretch>
        </p:blipFill>
        <p:spPr>
          <a:xfrm flipH="1" flipV="1">
            <a:off x="0" y="0"/>
            <a:ext cx="18288000" cy="10287000"/>
          </a:xfrm>
          <a:prstGeom prst="rect">
            <a:avLst/>
          </a:prstGeom>
        </p:spPr>
      </p:pic>
      <p:sp>
        <p:nvSpPr>
          <p:cNvPr id="3" name="Freeform 3"/>
          <p:cNvSpPr/>
          <p:nvPr/>
        </p:nvSpPr>
        <p:spPr>
          <a:xfrm rot="2925483">
            <a:off x="-1159355" y="1488119"/>
            <a:ext cx="18238230" cy="13288624"/>
          </a:xfrm>
          <a:custGeom>
            <a:avLst/>
            <a:gdLst/>
            <a:ahLst/>
            <a:cxnLst/>
            <a:rect l="l" t="t" r="r" b="b"/>
            <a:pathLst>
              <a:path w="15026802" h="1591351">
                <a:moveTo>
                  <a:pt x="0" y="0"/>
                </a:moveTo>
                <a:lnTo>
                  <a:pt x="15026802" y="0"/>
                </a:lnTo>
                <a:lnTo>
                  <a:pt x="15026802" y="1591350"/>
                </a:lnTo>
                <a:lnTo>
                  <a:pt x="0" y="1591350"/>
                </a:lnTo>
                <a:lnTo>
                  <a:pt x="0" y="0"/>
                </a:lnTo>
                <a:close/>
              </a:path>
            </a:pathLst>
          </a:custGeom>
          <a:blipFill>
            <a:blip r:embed="rId3">
              <a:duotone>
                <a:schemeClr val="accent6">
                  <a:shade val="45000"/>
                  <a:satMod val="135000"/>
                </a:schemeClr>
                <a:prstClr val="white"/>
              </a:duotone>
            </a:blip>
            <a:stretch>
              <a:fillRect t="-86495"/>
            </a:stretch>
          </a:blipFill>
        </p:spPr>
      </p:sp>
      <p:sp>
        <p:nvSpPr>
          <p:cNvPr id="16" name="Freeform 16"/>
          <p:cNvSpPr/>
          <p:nvPr/>
        </p:nvSpPr>
        <p:spPr>
          <a:xfrm>
            <a:off x="-3581400" y="571500"/>
            <a:ext cx="15859325" cy="2428393"/>
          </a:xfrm>
          <a:custGeom>
            <a:avLst/>
            <a:gdLst/>
            <a:ahLst/>
            <a:cxnLst/>
            <a:rect l="l" t="t" r="r" b="b"/>
            <a:pathLst>
              <a:path w="1537211" h="218865">
                <a:moveTo>
                  <a:pt x="1334011" y="0"/>
                </a:moveTo>
                <a:lnTo>
                  <a:pt x="0" y="0"/>
                </a:lnTo>
                <a:lnTo>
                  <a:pt x="203200" y="218865"/>
                </a:lnTo>
                <a:lnTo>
                  <a:pt x="1537211" y="218865"/>
                </a:lnTo>
                <a:lnTo>
                  <a:pt x="1334011" y="0"/>
                </a:lnTo>
                <a:close/>
              </a:path>
            </a:pathLst>
          </a:custGeom>
          <a:solidFill>
            <a:srgbClr val="010101"/>
          </a:solidFill>
          <a:ln>
            <a:noFill/>
          </a:ln>
        </p:spPr>
      </p:sp>
      <p:sp>
        <p:nvSpPr>
          <p:cNvPr id="20" name="TextBox 20"/>
          <p:cNvSpPr txBox="1"/>
          <p:nvPr/>
        </p:nvSpPr>
        <p:spPr>
          <a:xfrm>
            <a:off x="2122031" y="1304859"/>
            <a:ext cx="7416941" cy="1051313"/>
          </a:xfrm>
          <a:prstGeom prst="rect">
            <a:avLst/>
          </a:prstGeom>
        </p:spPr>
        <p:txBody>
          <a:bodyPr lIns="0" tIns="0" rIns="0" bIns="0" rtlCol="0" anchor="t">
            <a:spAutoFit/>
          </a:bodyPr>
          <a:lstStyle/>
          <a:p>
            <a:pPr marL="0" lvl="0" indent="0" algn="ctr">
              <a:lnSpc>
                <a:spcPts val="9286"/>
              </a:lnSpc>
              <a:spcBef>
                <a:spcPct val="0"/>
              </a:spcBef>
            </a:pPr>
            <a:r>
              <a:rPr lang="en-US" sz="4400" u="none" strike="noStrike" spc="53" dirty="0">
                <a:solidFill>
                  <a:srgbClr val="FFFFFF"/>
                </a:solidFill>
                <a:latin typeface="Archivo Black"/>
              </a:rPr>
              <a:t>ABOUT THE SOCIETY</a:t>
            </a:r>
          </a:p>
        </p:txBody>
      </p:sp>
      <p:pic>
        <p:nvPicPr>
          <p:cNvPr id="21" name="Picture 20" descr="A black background with text and a black background&#10;&#10;Description automatically generated">
            <a:extLst>
              <a:ext uri="{FF2B5EF4-FFF2-40B4-BE49-F238E27FC236}">
                <a16:creationId xmlns:a16="http://schemas.microsoft.com/office/drawing/2014/main" id="{F9470B87-5620-AB0E-D0CC-704CC8CEED6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27974"/>
          <a:stretch/>
        </p:blipFill>
        <p:spPr>
          <a:xfrm>
            <a:off x="11968517" y="717114"/>
            <a:ext cx="6130728" cy="2359265"/>
          </a:xfrm>
          <a:prstGeom prst="rect">
            <a:avLst/>
          </a:prstGeom>
        </p:spPr>
      </p:pic>
      <p:sp>
        <p:nvSpPr>
          <p:cNvPr id="22" name="TextBox 6">
            <a:extLst>
              <a:ext uri="{FF2B5EF4-FFF2-40B4-BE49-F238E27FC236}">
                <a16:creationId xmlns:a16="http://schemas.microsoft.com/office/drawing/2014/main" id="{71055E1F-10D0-B154-1D0E-7F5E5F9731F1}"/>
              </a:ext>
            </a:extLst>
          </p:cNvPr>
          <p:cNvSpPr txBox="1"/>
          <p:nvPr/>
        </p:nvSpPr>
        <p:spPr>
          <a:xfrm>
            <a:off x="3544299" y="3541377"/>
            <a:ext cx="8420100" cy="575670"/>
          </a:xfrm>
          <a:prstGeom prst="rect">
            <a:avLst/>
          </a:prstGeom>
        </p:spPr>
        <p:txBody>
          <a:bodyPr wrap="square" lIns="0" tIns="0" rIns="0" bIns="0" rtlCol="0" anchor="t">
            <a:spAutoFit/>
          </a:bodyPr>
          <a:lstStyle/>
          <a:p>
            <a:pPr>
              <a:lnSpc>
                <a:spcPts val="5047"/>
              </a:lnSpc>
            </a:pPr>
            <a:r>
              <a:rPr lang="en-US" sz="2800" b="1" dirty="0"/>
              <a:t>The Skin Health and Beauty Experts</a:t>
            </a:r>
          </a:p>
        </p:txBody>
      </p:sp>
      <p:sp>
        <p:nvSpPr>
          <p:cNvPr id="23" name="TextBox 7">
            <a:extLst>
              <a:ext uri="{FF2B5EF4-FFF2-40B4-BE49-F238E27FC236}">
                <a16:creationId xmlns:a16="http://schemas.microsoft.com/office/drawing/2014/main" id="{8C7901FF-FA15-561B-968E-970B73EE28A4}"/>
              </a:ext>
            </a:extLst>
          </p:cNvPr>
          <p:cNvSpPr txBox="1"/>
          <p:nvPr/>
        </p:nvSpPr>
        <p:spPr>
          <a:xfrm>
            <a:off x="3563671" y="4658531"/>
            <a:ext cx="8400727" cy="3473900"/>
          </a:xfrm>
          <a:prstGeom prst="rect">
            <a:avLst/>
          </a:prstGeom>
        </p:spPr>
        <p:txBody>
          <a:bodyPr wrap="square" lIns="0" tIns="0" rIns="0" bIns="0" rtlCol="0" anchor="t">
            <a:spAutoFit/>
          </a:bodyPr>
          <a:lstStyle/>
          <a:p>
            <a:pPr>
              <a:lnSpc>
                <a:spcPts val="3359"/>
              </a:lnSpc>
            </a:pPr>
            <a:r>
              <a:rPr lang="en-US" sz="2800" dirty="0"/>
              <a:t>The American Society for Dermatologic Surgery (ASDS) is the largest specialty organization exclusively representing dermatologic surgeons who have the unique training and experience required to treat the health, function and beauty of patients’ skin, hair and nails throughout every stage of life. For more than 50 years, ASDS members have been recognized as leaders in the field of cosmetic and medically necessary skin surgery</a:t>
            </a:r>
            <a:r>
              <a:rPr lang="en-US" sz="2800" dirty="0">
                <a:solidFill>
                  <a:srgbClr val="17375E"/>
                </a:solidFill>
              </a:rPr>
              <a:t>.</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rot="566554">
            <a:off x="6074899" y="-562888"/>
            <a:ext cx="1088513" cy="11908815"/>
          </a:xfrm>
          <a:custGeom>
            <a:avLst/>
            <a:gdLst/>
            <a:ahLst/>
            <a:cxnLst/>
            <a:rect l="l" t="t" r="r" b="b"/>
            <a:pathLst>
              <a:path w="286687" h="3136478">
                <a:moveTo>
                  <a:pt x="0" y="0"/>
                </a:moveTo>
                <a:lnTo>
                  <a:pt x="286687" y="0"/>
                </a:lnTo>
                <a:lnTo>
                  <a:pt x="286687" y="3136478"/>
                </a:lnTo>
                <a:lnTo>
                  <a:pt x="0" y="3136478"/>
                </a:lnTo>
                <a:close/>
              </a:path>
            </a:pathLst>
          </a:custGeom>
          <a:gradFill rotWithShape="1">
            <a:gsLst>
              <a:gs pos="0">
                <a:srgbClr val="696969">
                  <a:alpha val="41040"/>
                </a:srgbClr>
              </a:gs>
              <a:gs pos="33333">
                <a:srgbClr val="B4B4B4">
                  <a:alpha val="47025"/>
                </a:srgbClr>
              </a:gs>
              <a:gs pos="66667">
                <a:srgbClr val="EEEEEE">
                  <a:alpha val="40185"/>
                </a:srgbClr>
              </a:gs>
              <a:gs pos="100000">
                <a:srgbClr val="FBFBFB">
                  <a:alpha val="12540"/>
                </a:srgbClr>
              </a:gs>
            </a:gsLst>
            <a:lin ang="0"/>
          </a:gradFill>
          <a:ln>
            <a:noFill/>
          </a:ln>
        </p:spPr>
      </p:sp>
      <p:sp>
        <p:nvSpPr>
          <p:cNvPr id="13" name="Freeform 3">
            <a:extLst>
              <a:ext uri="{FF2B5EF4-FFF2-40B4-BE49-F238E27FC236}">
                <a16:creationId xmlns:a16="http://schemas.microsoft.com/office/drawing/2014/main" id="{A68988FC-54CB-3300-5A49-B32A61B5EF1C}"/>
              </a:ext>
            </a:extLst>
          </p:cNvPr>
          <p:cNvSpPr/>
          <p:nvPr/>
        </p:nvSpPr>
        <p:spPr>
          <a:xfrm rot="16785755">
            <a:off x="3986700" y="1000511"/>
            <a:ext cx="16167179" cy="12280613"/>
          </a:xfrm>
          <a:custGeom>
            <a:avLst/>
            <a:gdLst/>
            <a:ahLst/>
            <a:cxnLst/>
            <a:rect l="l" t="t" r="r" b="b"/>
            <a:pathLst>
              <a:path w="15026802" h="1591351">
                <a:moveTo>
                  <a:pt x="0" y="0"/>
                </a:moveTo>
                <a:lnTo>
                  <a:pt x="15026802" y="0"/>
                </a:lnTo>
                <a:lnTo>
                  <a:pt x="15026802" y="1591350"/>
                </a:lnTo>
                <a:lnTo>
                  <a:pt x="0" y="1591350"/>
                </a:lnTo>
                <a:lnTo>
                  <a:pt x="0" y="0"/>
                </a:lnTo>
                <a:close/>
              </a:path>
            </a:pathLst>
          </a:custGeom>
          <a:blipFill dpi="0" rotWithShape="1">
            <a:blip r:embed="rId2">
              <a:alphaModFix amt="18000"/>
              <a:duotone>
                <a:schemeClr val="accent6">
                  <a:shade val="45000"/>
                  <a:satMod val="135000"/>
                </a:schemeClr>
                <a:prstClr val="white"/>
              </a:duotone>
            </a:blip>
            <a:srcRect/>
            <a:stretch>
              <a:fillRect t="-86495"/>
            </a:stretch>
          </a:blipFill>
          <a:ln>
            <a:noFill/>
          </a:ln>
        </p:spPr>
        <p:txBody>
          <a:bodyPr/>
          <a:lstStyle/>
          <a:p>
            <a:endParaRPr lang="en-US" dirty="0"/>
          </a:p>
        </p:txBody>
      </p:sp>
      <p:sp>
        <p:nvSpPr>
          <p:cNvPr id="6" name="Freeform 6"/>
          <p:cNvSpPr/>
          <p:nvPr/>
        </p:nvSpPr>
        <p:spPr>
          <a:xfrm>
            <a:off x="-490482" y="0"/>
            <a:ext cx="7500882" cy="11725782"/>
          </a:xfrm>
          <a:custGeom>
            <a:avLst/>
            <a:gdLst/>
            <a:ahLst/>
            <a:cxnLst/>
            <a:rect l="l" t="t" r="r" b="b"/>
            <a:pathLst>
              <a:path w="8585708" h="10286999">
                <a:moveTo>
                  <a:pt x="8585708" y="762"/>
                </a:moveTo>
                <a:cubicBezTo>
                  <a:pt x="8581644" y="20447"/>
                  <a:pt x="8577961" y="40132"/>
                  <a:pt x="8573515" y="59690"/>
                </a:cubicBezTo>
                <a:cubicBezTo>
                  <a:pt x="8478138" y="485521"/>
                  <a:pt x="8382634" y="911225"/>
                  <a:pt x="8287258" y="1337056"/>
                </a:cubicBezTo>
                <a:cubicBezTo>
                  <a:pt x="8146288" y="1966722"/>
                  <a:pt x="8005699" y="2596388"/>
                  <a:pt x="7864602" y="3225927"/>
                </a:cubicBezTo>
                <a:cubicBezTo>
                  <a:pt x="7691247" y="3999103"/>
                  <a:pt x="7517384" y="4772152"/>
                  <a:pt x="7344029" y="5545328"/>
                </a:cubicBezTo>
                <a:cubicBezTo>
                  <a:pt x="7194677" y="6211443"/>
                  <a:pt x="7045579" y="6877558"/>
                  <a:pt x="6896354" y="7543800"/>
                </a:cubicBezTo>
                <a:cubicBezTo>
                  <a:pt x="6765290" y="8129016"/>
                  <a:pt x="6634480" y="8714105"/>
                  <a:pt x="6503162" y="9299194"/>
                </a:cubicBezTo>
                <a:cubicBezTo>
                  <a:pt x="6429375" y="9628250"/>
                  <a:pt x="6354953" y="9957181"/>
                  <a:pt x="6280785" y="10286237"/>
                </a:cubicBezTo>
                <a:cubicBezTo>
                  <a:pt x="4199382" y="10286237"/>
                  <a:pt x="2118106" y="10286110"/>
                  <a:pt x="36830" y="10286999"/>
                </a:cubicBezTo>
                <a:cubicBezTo>
                  <a:pt x="6731" y="10286999"/>
                  <a:pt x="0" y="10280268"/>
                  <a:pt x="0" y="10250043"/>
                </a:cubicBezTo>
                <a:cubicBezTo>
                  <a:pt x="762" y="6845681"/>
                  <a:pt x="762" y="3441319"/>
                  <a:pt x="0" y="36957"/>
                </a:cubicBezTo>
                <a:cubicBezTo>
                  <a:pt x="0" y="6731"/>
                  <a:pt x="6731" y="0"/>
                  <a:pt x="36830" y="0"/>
                </a:cubicBezTo>
                <a:cubicBezTo>
                  <a:pt x="2886456" y="762"/>
                  <a:pt x="5736082" y="762"/>
                  <a:pt x="8585708" y="762"/>
                </a:cubicBezTo>
                <a:close/>
              </a:path>
            </a:pathLst>
          </a:custGeom>
          <a:blipFill>
            <a:blip r:embed="rId3">
              <a:alphaModFix amt="70000"/>
              <a:extLst>
                <a:ext uri="{28A0092B-C50C-407E-A947-70E740481C1C}">
                  <a14:useLocalDpi xmlns:a14="http://schemas.microsoft.com/office/drawing/2010/main" val="0"/>
                </a:ext>
              </a:extLst>
            </a:blip>
            <a:stretch>
              <a:fillRect/>
            </a:stretch>
          </a:blipFill>
        </p:spPr>
      </p:sp>
      <p:sp>
        <p:nvSpPr>
          <p:cNvPr id="8" name="Freeform 8"/>
          <p:cNvSpPr/>
          <p:nvPr/>
        </p:nvSpPr>
        <p:spPr>
          <a:xfrm>
            <a:off x="6248400" y="419100"/>
            <a:ext cx="11839555" cy="9220200"/>
          </a:xfrm>
          <a:custGeom>
            <a:avLst/>
            <a:gdLst/>
            <a:ahLst/>
            <a:cxnLst/>
            <a:rect l="l" t="t" r="r" b="b"/>
            <a:pathLst>
              <a:path w="2599595" h="2179021">
                <a:moveTo>
                  <a:pt x="20393" y="0"/>
                </a:moveTo>
                <a:lnTo>
                  <a:pt x="2579202" y="0"/>
                </a:lnTo>
                <a:cubicBezTo>
                  <a:pt x="2584610" y="0"/>
                  <a:pt x="2589798" y="2149"/>
                  <a:pt x="2593622" y="5973"/>
                </a:cubicBezTo>
                <a:cubicBezTo>
                  <a:pt x="2597447" y="9798"/>
                  <a:pt x="2599595" y="14985"/>
                  <a:pt x="2599595" y="20393"/>
                </a:cubicBezTo>
                <a:lnTo>
                  <a:pt x="2599595" y="2158628"/>
                </a:lnTo>
                <a:cubicBezTo>
                  <a:pt x="2599595" y="2164037"/>
                  <a:pt x="2597447" y="2169224"/>
                  <a:pt x="2593622" y="2173048"/>
                </a:cubicBezTo>
                <a:cubicBezTo>
                  <a:pt x="2589798" y="2176873"/>
                  <a:pt x="2584610" y="2179021"/>
                  <a:pt x="2579202" y="2179021"/>
                </a:cubicBezTo>
                <a:lnTo>
                  <a:pt x="20393" y="2179021"/>
                </a:lnTo>
                <a:cubicBezTo>
                  <a:pt x="14985" y="2179021"/>
                  <a:pt x="9798" y="2176873"/>
                  <a:pt x="5973" y="2173048"/>
                </a:cubicBezTo>
                <a:cubicBezTo>
                  <a:pt x="2149" y="2169224"/>
                  <a:pt x="0" y="2164037"/>
                  <a:pt x="0" y="2158628"/>
                </a:cubicBezTo>
                <a:lnTo>
                  <a:pt x="0" y="20393"/>
                </a:lnTo>
                <a:cubicBezTo>
                  <a:pt x="0" y="14985"/>
                  <a:pt x="2149" y="9798"/>
                  <a:pt x="5973" y="5973"/>
                </a:cubicBezTo>
                <a:cubicBezTo>
                  <a:pt x="9798" y="2149"/>
                  <a:pt x="14985" y="0"/>
                  <a:pt x="20393" y="0"/>
                </a:cubicBezTo>
                <a:close/>
              </a:path>
            </a:pathLst>
          </a:custGeom>
          <a:solidFill>
            <a:srgbClr val="FFFFFF">
              <a:alpha val="58824"/>
            </a:srgbClr>
          </a:solidFill>
          <a:ln w="38100">
            <a:solidFill>
              <a:srgbClr val="000000">
                <a:alpha val="58824"/>
              </a:srgbClr>
            </a:solidFill>
          </a:ln>
        </p:spPr>
      </p:sp>
      <p:sp>
        <p:nvSpPr>
          <p:cNvPr id="22" name="TextBox 22"/>
          <p:cNvSpPr txBox="1"/>
          <p:nvPr/>
        </p:nvSpPr>
        <p:spPr>
          <a:xfrm>
            <a:off x="7392408" y="459260"/>
            <a:ext cx="9915383" cy="890437"/>
          </a:xfrm>
          <a:prstGeom prst="rect">
            <a:avLst/>
          </a:prstGeom>
        </p:spPr>
        <p:txBody>
          <a:bodyPr wrap="square" lIns="0" tIns="0" rIns="0" bIns="0" rtlCol="0" anchor="t">
            <a:spAutoFit/>
          </a:bodyPr>
          <a:lstStyle/>
          <a:p>
            <a:pPr marL="0" lvl="0" indent="0" algn="ctr">
              <a:lnSpc>
                <a:spcPts val="7291"/>
              </a:lnSpc>
              <a:spcBef>
                <a:spcPct val="0"/>
              </a:spcBef>
            </a:pPr>
            <a:r>
              <a:rPr lang="en-US" sz="4400" u="none" strike="noStrike" spc="184" dirty="0">
                <a:solidFill>
                  <a:schemeClr val="accent6">
                    <a:lumMod val="75000"/>
                  </a:schemeClr>
                </a:solidFill>
                <a:latin typeface="Archivo Black"/>
              </a:rPr>
              <a:t>Executive Summary</a:t>
            </a:r>
          </a:p>
        </p:txBody>
      </p:sp>
      <p:sp>
        <p:nvSpPr>
          <p:cNvPr id="14" name="TextBox 7">
            <a:extLst>
              <a:ext uri="{FF2B5EF4-FFF2-40B4-BE49-F238E27FC236}">
                <a16:creationId xmlns:a16="http://schemas.microsoft.com/office/drawing/2014/main" id="{8728A59D-C0C4-DA91-A495-FA87958EB8C6}"/>
              </a:ext>
            </a:extLst>
          </p:cNvPr>
          <p:cNvSpPr txBox="1"/>
          <p:nvPr/>
        </p:nvSpPr>
        <p:spPr>
          <a:xfrm>
            <a:off x="6673326" y="1536490"/>
            <a:ext cx="11414629" cy="7964360"/>
          </a:xfrm>
          <a:prstGeom prst="rect">
            <a:avLst/>
          </a:prstGeom>
        </p:spPr>
        <p:txBody>
          <a:bodyPr wrap="square" lIns="0" tIns="0" rIns="0" bIns="0" rtlCol="0" anchor="t">
            <a:spAutoFit/>
          </a:bodyPr>
          <a:lstStyle/>
          <a:p>
            <a:pPr marL="457200" indent="-457200">
              <a:lnSpc>
                <a:spcPct val="110000"/>
              </a:lnSpc>
              <a:buClr>
                <a:schemeClr val="tx1"/>
              </a:buClr>
              <a:buFont typeface="Wingdings" panose="05000000000000000000" pitchFamily="2" charset="2"/>
              <a:buChar char="§"/>
            </a:pPr>
            <a:r>
              <a:rPr lang="en-US" sz="2800" dirty="0">
                <a:solidFill>
                  <a:schemeClr val="accent6">
                    <a:lumMod val="75000"/>
                  </a:schemeClr>
                </a:solidFill>
              </a:rPr>
              <a:t>Dermatologists consistently </a:t>
            </a:r>
            <a:r>
              <a:rPr lang="en-US" sz="2800" u="sng" dirty="0">
                <a:solidFill>
                  <a:schemeClr val="accent6">
                    <a:lumMod val="75000"/>
                  </a:schemeClr>
                </a:solidFill>
              </a:rPr>
              <a:t>rank #1 influencers </a:t>
            </a:r>
            <a:r>
              <a:rPr lang="en-US" sz="2800" dirty="0"/>
              <a:t>for both cosmetic procedures and skin care decisions. </a:t>
            </a:r>
          </a:p>
          <a:p>
            <a:pPr marL="457200" indent="-457200">
              <a:lnSpc>
                <a:spcPct val="110000"/>
              </a:lnSpc>
              <a:buClr>
                <a:schemeClr val="tx1"/>
              </a:buClr>
              <a:buFont typeface="Wingdings" panose="05000000000000000000" pitchFamily="2" charset="2"/>
              <a:buChar char="§"/>
            </a:pPr>
            <a:r>
              <a:rPr lang="en-US" sz="2800" dirty="0">
                <a:solidFill>
                  <a:schemeClr val="accent6">
                    <a:lumMod val="75000"/>
                  </a:schemeClr>
                </a:solidFill>
              </a:rPr>
              <a:t>Increasing influence of the specialty </a:t>
            </a:r>
            <a:r>
              <a:rPr lang="en-US" sz="2800" dirty="0"/>
              <a:t>in which a physician is board certified.</a:t>
            </a:r>
          </a:p>
          <a:p>
            <a:pPr marL="457200" indent="-457200">
              <a:lnSpc>
                <a:spcPct val="110000"/>
              </a:lnSpc>
              <a:buClr>
                <a:schemeClr val="tx1"/>
              </a:buClr>
              <a:buFont typeface="Wingdings" panose="05000000000000000000" pitchFamily="2" charset="2"/>
              <a:buChar char="§"/>
            </a:pPr>
            <a:r>
              <a:rPr lang="en-US" sz="2800" dirty="0">
                <a:solidFill>
                  <a:schemeClr val="accent6">
                    <a:lumMod val="75000"/>
                  </a:schemeClr>
                </a:solidFill>
              </a:rPr>
              <a:t>70% of consumers </a:t>
            </a:r>
            <a:r>
              <a:rPr lang="en-US" sz="2800" dirty="0"/>
              <a:t>are considering cosmetic procedures.</a:t>
            </a:r>
          </a:p>
          <a:p>
            <a:pPr marL="457200" indent="-457200">
              <a:lnSpc>
                <a:spcPct val="110000"/>
              </a:lnSpc>
              <a:buClr>
                <a:schemeClr val="tx1"/>
              </a:buClr>
              <a:buFont typeface="Wingdings" panose="05000000000000000000" pitchFamily="2" charset="2"/>
              <a:buChar char="§"/>
            </a:pPr>
            <a:r>
              <a:rPr lang="en-US" sz="2800" dirty="0"/>
              <a:t>Consistent popularity of </a:t>
            </a:r>
            <a:r>
              <a:rPr lang="en-US" sz="2800" dirty="0">
                <a:solidFill>
                  <a:schemeClr val="accent6">
                    <a:lumMod val="75000"/>
                  </a:schemeClr>
                </a:solidFill>
              </a:rPr>
              <a:t>injectables, body sculpting and laser-based procedures. </a:t>
            </a:r>
          </a:p>
          <a:p>
            <a:pPr marL="457200" indent="-457200">
              <a:lnSpc>
                <a:spcPct val="110000"/>
              </a:lnSpc>
              <a:buClr>
                <a:schemeClr val="tx1"/>
              </a:buClr>
              <a:buFont typeface="Wingdings" panose="05000000000000000000" pitchFamily="2" charset="2"/>
              <a:buChar char="§"/>
            </a:pPr>
            <a:r>
              <a:rPr lang="en-US" sz="2800" dirty="0"/>
              <a:t>Potential </a:t>
            </a:r>
            <a:r>
              <a:rPr lang="en-US" sz="2800" dirty="0">
                <a:solidFill>
                  <a:schemeClr val="accent6">
                    <a:lumMod val="75000"/>
                  </a:schemeClr>
                </a:solidFill>
              </a:rPr>
              <a:t>side effects and safety concerns are a top reason for waiting</a:t>
            </a:r>
            <a:r>
              <a:rPr lang="en-US" sz="2800" dirty="0"/>
              <a:t> on cosmetic procedures.</a:t>
            </a:r>
          </a:p>
          <a:p>
            <a:pPr marL="457200" indent="-457200">
              <a:lnSpc>
                <a:spcPct val="110000"/>
              </a:lnSpc>
              <a:buClr>
                <a:schemeClr val="tx1"/>
              </a:buClr>
              <a:buFont typeface="Wingdings" panose="05000000000000000000" pitchFamily="2" charset="2"/>
              <a:buChar char="§"/>
            </a:pPr>
            <a:r>
              <a:rPr lang="en-US" sz="2800" dirty="0">
                <a:solidFill>
                  <a:schemeClr val="accent6">
                    <a:lumMod val="75000"/>
                  </a:schemeClr>
                </a:solidFill>
              </a:rPr>
              <a:t>Dermatologists are leading the newest procedures </a:t>
            </a:r>
            <a:r>
              <a:rPr lang="en-US" sz="2800" dirty="0"/>
              <a:t>with high rates of patient satisfaction. </a:t>
            </a:r>
          </a:p>
          <a:p>
            <a:pPr marL="457200" indent="-457200">
              <a:lnSpc>
                <a:spcPct val="110000"/>
              </a:lnSpc>
              <a:buClr>
                <a:schemeClr val="tx1"/>
              </a:buClr>
              <a:buFont typeface="Wingdings" panose="05000000000000000000" pitchFamily="2" charset="2"/>
              <a:buChar char="§"/>
            </a:pPr>
            <a:r>
              <a:rPr lang="en-US" sz="2800" dirty="0"/>
              <a:t>Of dermatologist physicians of choice, </a:t>
            </a:r>
            <a:r>
              <a:rPr lang="en-US" sz="2800" dirty="0">
                <a:solidFill>
                  <a:schemeClr val="accent6">
                    <a:lumMod val="75000"/>
                  </a:schemeClr>
                </a:solidFill>
              </a:rPr>
              <a:t>70% were ASDS members</a:t>
            </a:r>
            <a:r>
              <a:rPr lang="en-US" sz="2800" dirty="0"/>
              <a:t>.</a:t>
            </a:r>
          </a:p>
          <a:p>
            <a:pPr marL="457200" indent="-457200">
              <a:lnSpc>
                <a:spcPct val="110000"/>
              </a:lnSpc>
              <a:buClr>
                <a:schemeClr val="tx1"/>
              </a:buClr>
              <a:buFont typeface="Wingdings" panose="05000000000000000000" pitchFamily="2" charset="2"/>
              <a:buChar char="§"/>
            </a:pPr>
            <a:r>
              <a:rPr lang="en-US" sz="2800" dirty="0">
                <a:solidFill>
                  <a:schemeClr val="accent6">
                    <a:lumMod val="75000"/>
                  </a:schemeClr>
                </a:solidFill>
              </a:rPr>
              <a:t>Social Media and Rate and Review sites continue to gain influence </a:t>
            </a:r>
            <a:r>
              <a:rPr lang="en-US" sz="2800" dirty="0"/>
              <a:t>on consumers’ skin health decisions.</a:t>
            </a:r>
          </a:p>
          <a:p>
            <a:pPr marL="457200" indent="-457200">
              <a:lnSpc>
                <a:spcPct val="110000"/>
              </a:lnSpc>
              <a:buClr>
                <a:schemeClr val="tx1"/>
              </a:buClr>
              <a:buFont typeface="Wingdings" panose="05000000000000000000" pitchFamily="2" charset="2"/>
              <a:buChar char="§"/>
            </a:pPr>
            <a:r>
              <a:rPr lang="en-US" sz="2800" dirty="0"/>
              <a:t>A </a:t>
            </a:r>
            <a:r>
              <a:rPr lang="en-US" sz="2800" dirty="0">
                <a:solidFill>
                  <a:schemeClr val="accent6">
                    <a:lumMod val="75000"/>
                  </a:schemeClr>
                </a:solidFill>
              </a:rPr>
              <a:t>provider’s social media presence has a growing impact </a:t>
            </a:r>
            <a:r>
              <a:rPr lang="en-US" sz="2800" dirty="0"/>
              <a:t>on consumers becoming patients and engaging with their providers.</a:t>
            </a:r>
          </a:p>
          <a:p>
            <a:pPr marL="457200" indent="-457200">
              <a:lnSpc>
                <a:spcPct val="110000"/>
              </a:lnSpc>
              <a:buClr>
                <a:schemeClr val="tx1"/>
              </a:buClr>
              <a:buFont typeface="Wingdings" panose="05000000000000000000" pitchFamily="2" charset="2"/>
              <a:buChar char="§"/>
            </a:pPr>
            <a:r>
              <a:rPr lang="en-US" sz="2800" dirty="0">
                <a:solidFill>
                  <a:schemeClr val="accent6">
                    <a:lumMod val="75000"/>
                  </a:schemeClr>
                </a:solidFill>
              </a:rPr>
              <a:t>65% of consumers </a:t>
            </a:r>
            <a:r>
              <a:rPr lang="en-US" sz="2800" dirty="0"/>
              <a:t>are interested in a </a:t>
            </a:r>
            <a:r>
              <a:rPr lang="en-US" sz="2800" dirty="0">
                <a:solidFill>
                  <a:schemeClr val="accent6">
                    <a:lumMod val="75000"/>
                  </a:schemeClr>
                </a:solidFill>
              </a:rPr>
              <a:t>consumer-facing event</a:t>
            </a:r>
            <a:endParaRPr lang="en-US" sz="2800" dirty="0"/>
          </a:p>
          <a:p>
            <a:pPr marL="457200" indent="-457200">
              <a:lnSpc>
                <a:spcPct val="110000"/>
              </a:lnSpc>
              <a:buClr>
                <a:srgbClr val="37939B"/>
              </a:buClr>
              <a:buFont typeface="Wingdings" panose="05000000000000000000" pitchFamily="2" charset="2"/>
              <a:buChar char="§"/>
            </a:pPr>
            <a:endParaRPr lang="en-US" sz="2400" dirty="0">
              <a:solidFill>
                <a:schemeClr val="accent6">
                  <a:lumMod val="75000"/>
                </a:schemeClr>
              </a:solidFill>
              <a:latin typeface="Montserrat Medium" panose="00000600000000000000" pitchFamily="2" charset="0"/>
            </a:endParaRPr>
          </a:p>
        </p:txBody>
      </p:sp>
      <p:sp>
        <p:nvSpPr>
          <p:cNvPr id="19" name="TextBox 9">
            <a:extLst>
              <a:ext uri="{FF2B5EF4-FFF2-40B4-BE49-F238E27FC236}">
                <a16:creationId xmlns:a16="http://schemas.microsoft.com/office/drawing/2014/main" id="{EFAB28FA-C9C8-9596-6B99-DE58A46E6941}"/>
              </a:ext>
            </a:extLst>
          </p:cNvPr>
          <p:cNvSpPr txBox="1"/>
          <p:nvPr/>
        </p:nvSpPr>
        <p:spPr>
          <a:xfrm>
            <a:off x="4554339" y="9851382"/>
            <a:ext cx="13188394" cy="234038"/>
          </a:xfrm>
          <a:prstGeom prst="rect">
            <a:avLst/>
          </a:prstGeom>
        </p:spPr>
        <p:txBody>
          <a:bodyPr wrap="square" lIns="0" tIns="0" rIns="0" bIns="0" rtlCol="0" anchor="t">
            <a:spAutoFit/>
          </a:bodyPr>
          <a:lstStyle/>
          <a:p>
            <a:pPr algn="ctr">
              <a:lnSpc>
                <a:spcPts val="1800"/>
              </a:lnSpc>
            </a:pPr>
            <a:r>
              <a:rPr lang="en-US" spc="151" dirty="0"/>
              <a:t>American Society for Dermatologic Surgery | 2023</a:t>
            </a:r>
          </a:p>
        </p:txBody>
      </p:sp>
    </p:spTree>
    <p:extLst>
      <p:ext uri="{BB962C8B-B14F-4D97-AF65-F5344CB8AC3E}">
        <p14:creationId xmlns:p14="http://schemas.microsoft.com/office/powerpoint/2010/main" val="4625779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rot="5400000">
            <a:off x="8599747" y="-4842580"/>
            <a:ext cx="1088513" cy="18287996"/>
          </a:xfrm>
          <a:custGeom>
            <a:avLst/>
            <a:gdLst/>
            <a:ahLst/>
            <a:cxnLst/>
            <a:rect l="l" t="t" r="r" b="b"/>
            <a:pathLst>
              <a:path w="286687" h="4816592">
                <a:moveTo>
                  <a:pt x="0" y="0"/>
                </a:moveTo>
                <a:lnTo>
                  <a:pt x="286687" y="0"/>
                </a:lnTo>
                <a:lnTo>
                  <a:pt x="286687" y="4816592"/>
                </a:lnTo>
                <a:lnTo>
                  <a:pt x="0" y="4816592"/>
                </a:lnTo>
                <a:close/>
              </a:path>
            </a:pathLst>
          </a:custGeom>
          <a:gradFill rotWithShape="1">
            <a:gsLst>
              <a:gs pos="0">
                <a:srgbClr val="696969">
                  <a:alpha val="72000"/>
                </a:srgbClr>
              </a:gs>
              <a:gs pos="33333">
                <a:srgbClr val="B4B4B4">
                  <a:alpha val="82500"/>
                </a:srgbClr>
              </a:gs>
              <a:gs pos="66667">
                <a:srgbClr val="EEEEEE">
                  <a:alpha val="70500"/>
                </a:srgbClr>
              </a:gs>
              <a:gs pos="100000">
                <a:srgbClr val="FBFBFB">
                  <a:alpha val="22000"/>
                </a:srgbClr>
              </a:gs>
            </a:gsLst>
            <a:lin ang="0"/>
          </a:gradFill>
          <a:ln>
            <a:noFill/>
          </a:ln>
        </p:spPr>
      </p:sp>
      <p:pic>
        <p:nvPicPr>
          <p:cNvPr id="2054" name="Picture 6">
            <a:extLst>
              <a:ext uri="{FF2B5EF4-FFF2-40B4-BE49-F238E27FC236}">
                <a16:creationId xmlns:a16="http://schemas.microsoft.com/office/drawing/2014/main" id="{1CB97F84-2767-4064-6FED-742C9A5024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30947" b="30947"/>
          <a:stretch/>
        </p:blipFill>
        <p:spPr bwMode="auto">
          <a:xfrm>
            <a:off x="-72324" y="-780799"/>
            <a:ext cx="18360322" cy="4562204"/>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sp>
        <p:nvSpPr>
          <p:cNvPr id="7" name="TextBox 7"/>
          <p:cNvSpPr txBox="1"/>
          <p:nvPr/>
        </p:nvSpPr>
        <p:spPr>
          <a:xfrm>
            <a:off x="3868901" y="3921551"/>
            <a:ext cx="10550198" cy="1519775"/>
          </a:xfrm>
          <a:prstGeom prst="rect">
            <a:avLst/>
          </a:prstGeom>
        </p:spPr>
        <p:txBody>
          <a:bodyPr wrap="square" lIns="0" tIns="0" rIns="0" bIns="0" rtlCol="0" anchor="t">
            <a:spAutoFit/>
          </a:bodyPr>
          <a:lstStyle/>
          <a:p>
            <a:pPr algn="ctr">
              <a:lnSpc>
                <a:spcPts val="13774"/>
              </a:lnSpc>
            </a:pPr>
            <a:r>
              <a:rPr lang="en-US" sz="5400" spc="79" dirty="0">
                <a:solidFill>
                  <a:schemeClr val="accent6">
                    <a:lumMod val="75000"/>
                  </a:schemeClr>
                </a:solidFill>
                <a:latin typeface="Archivo Black"/>
              </a:rPr>
              <a:t>Methodology</a:t>
            </a:r>
          </a:p>
        </p:txBody>
      </p:sp>
      <p:sp>
        <p:nvSpPr>
          <p:cNvPr id="2062" name="TextBox 7">
            <a:extLst>
              <a:ext uri="{FF2B5EF4-FFF2-40B4-BE49-F238E27FC236}">
                <a16:creationId xmlns:a16="http://schemas.microsoft.com/office/drawing/2014/main" id="{BDBC505C-C151-C2F0-6CB8-6E587E66E269}"/>
              </a:ext>
            </a:extLst>
          </p:cNvPr>
          <p:cNvSpPr txBox="1"/>
          <p:nvPr/>
        </p:nvSpPr>
        <p:spPr>
          <a:xfrm>
            <a:off x="3276600" y="6005834"/>
            <a:ext cx="12801600" cy="4035592"/>
          </a:xfrm>
          <a:prstGeom prst="rect">
            <a:avLst/>
          </a:prstGeom>
        </p:spPr>
        <p:txBody>
          <a:bodyPr wrap="square" lIns="0" tIns="0" rIns="0" bIns="0" rtlCol="0" anchor="t">
            <a:spAutoFit/>
          </a:bodyPr>
          <a:lstStyle/>
          <a:p>
            <a:pPr marL="457200" indent="-457200">
              <a:lnSpc>
                <a:spcPct val="110000"/>
              </a:lnSpc>
              <a:buClr>
                <a:schemeClr val="tx1"/>
              </a:buClr>
              <a:buFont typeface="Wingdings" panose="05000000000000000000" pitchFamily="2" charset="2"/>
              <a:buChar char="§"/>
            </a:pPr>
            <a:r>
              <a:rPr lang="en-US" sz="3600" dirty="0"/>
              <a:t>Developed by ASDS Survey Work Group</a:t>
            </a:r>
          </a:p>
          <a:p>
            <a:pPr marL="457200" indent="-457200">
              <a:lnSpc>
                <a:spcPct val="110000"/>
              </a:lnSpc>
              <a:buClr>
                <a:schemeClr val="tx1"/>
              </a:buClr>
              <a:buFont typeface="Wingdings" panose="05000000000000000000" pitchFamily="2" charset="2"/>
              <a:buChar char="§"/>
            </a:pPr>
            <a:r>
              <a:rPr lang="en-US" sz="3600" dirty="0"/>
              <a:t>Online survey fielded by PureSpectrum May 11 to May 30, 2023</a:t>
            </a:r>
          </a:p>
          <a:p>
            <a:pPr marL="457200" indent="-457200">
              <a:lnSpc>
                <a:spcPct val="110000"/>
              </a:lnSpc>
              <a:buFont typeface="Wingdings" panose="05000000000000000000" pitchFamily="2" charset="2"/>
              <a:buChar char="§"/>
            </a:pPr>
            <a:r>
              <a:rPr lang="en-US" sz="3600" dirty="0"/>
              <a:t>3,503 respondents</a:t>
            </a:r>
          </a:p>
          <a:p>
            <a:pPr marL="457200" indent="-457200">
              <a:lnSpc>
                <a:spcPct val="110000"/>
              </a:lnSpc>
              <a:buFont typeface="Wingdings" panose="05000000000000000000" pitchFamily="2" charset="2"/>
              <a:buChar char="§"/>
            </a:pPr>
            <a:r>
              <a:rPr lang="en-US" sz="3600" dirty="0"/>
              <a:t>Survey split into four parts with some overlapping questions</a:t>
            </a:r>
          </a:p>
          <a:p>
            <a:pPr marL="457200" indent="-457200">
              <a:lnSpc>
                <a:spcPct val="110000"/>
              </a:lnSpc>
              <a:buFont typeface="Wingdings" panose="05000000000000000000" pitchFamily="2" charset="2"/>
              <a:buChar char="§"/>
            </a:pPr>
            <a:endParaRPr lang="en-US" sz="3200" dirty="0">
              <a:solidFill>
                <a:schemeClr val="accent6">
                  <a:lumMod val="75000"/>
                </a:schemeClr>
              </a:solidFill>
              <a:latin typeface="Montserrat Medium" panose="020F0502020204030204" pitchFamily="2" charset="0"/>
            </a:endParaRPr>
          </a:p>
          <a:p>
            <a:pPr marL="457200" indent="-457200">
              <a:lnSpc>
                <a:spcPct val="110000"/>
              </a:lnSpc>
              <a:buClr>
                <a:srgbClr val="37939B"/>
              </a:buClr>
              <a:buFont typeface="Wingdings" panose="05000000000000000000" pitchFamily="2" charset="2"/>
              <a:buChar char="§"/>
            </a:pPr>
            <a:endParaRPr lang="en-US" sz="3200" dirty="0">
              <a:solidFill>
                <a:schemeClr val="accent6">
                  <a:lumMod val="75000"/>
                </a:schemeClr>
              </a:solidFill>
              <a:latin typeface="Montserrat Medium" panose="020F0502020204030204" pitchFamily="2" charset="0"/>
            </a:endParaRPr>
          </a:p>
          <a:p>
            <a:pPr marL="457200" indent="-457200">
              <a:lnSpc>
                <a:spcPct val="110000"/>
              </a:lnSpc>
              <a:buClr>
                <a:srgbClr val="37939B"/>
              </a:buClr>
              <a:buFont typeface="Wingdings" panose="05000000000000000000" pitchFamily="2" charset="2"/>
              <a:buChar char="§"/>
            </a:pPr>
            <a:endParaRPr lang="en-US" sz="3200" dirty="0">
              <a:solidFill>
                <a:schemeClr val="accent6">
                  <a:lumMod val="75000"/>
                </a:schemeClr>
              </a:solidFill>
              <a:latin typeface="Montserrat Medium" panose="020F0502020204030204" pitchFamily="2" charset="0"/>
            </a:endParaRPr>
          </a:p>
        </p:txBody>
      </p:sp>
      <p:sp>
        <p:nvSpPr>
          <p:cNvPr id="2066" name="TextBox 9">
            <a:extLst>
              <a:ext uri="{FF2B5EF4-FFF2-40B4-BE49-F238E27FC236}">
                <a16:creationId xmlns:a16="http://schemas.microsoft.com/office/drawing/2014/main" id="{8A8B1D5C-1BED-7EAC-BBEE-4CEA867D52BE}"/>
              </a:ext>
            </a:extLst>
          </p:cNvPr>
          <p:cNvSpPr txBox="1"/>
          <p:nvPr/>
        </p:nvSpPr>
        <p:spPr>
          <a:xfrm>
            <a:off x="270841" y="9845665"/>
            <a:ext cx="6773517" cy="240835"/>
          </a:xfrm>
          <a:prstGeom prst="rect">
            <a:avLst/>
          </a:prstGeom>
        </p:spPr>
        <p:txBody>
          <a:bodyPr wrap="square" lIns="0" tIns="0" rIns="0" bIns="0" rtlCol="0" anchor="t">
            <a:spAutoFit/>
          </a:bodyPr>
          <a:lstStyle/>
          <a:p>
            <a:pPr algn="just">
              <a:lnSpc>
                <a:spcPts val="1800"/>
              </a:lnSpc>
            </a:pPr>
            <a:r>
              <a:rPr lang="en-US" spc="151" dirty="0"/>
              <a:t>American Society for Dermatologic Surgery | 2023</a:t>
            </a:r>
          </a:p>
        </p:txBody>
      </p:sp>
      <p:sp>
        <p:nvSpPr>
          <p:cNvPr id="2067" name="Freeform 3">
            <a:extLst>
              <a:ext uri="{FF2B5EF4-FFF2-40B4-BE49-F238E27FC236}">
                <a16:creationId xmlns:a16="http://schemas.microsoft.com/office/drawing/2014/main" id="{425C2207-8D00-EE99-F992-DCE1C812EFA3}"/>
              </a:ext>
            </a:extLst>
          </p:cNvPr>
          <p:cNvSpPr/>
          <p:nvPr/>
        </p:nvSpPr>
        <p:spPr>
          <a:xfrm>
            <a:off x="609600" y="3761853"/>
            <a:ext cx="17068800" cy="4397814"/>
          </a:xfrm>
          <a:custGeom>
            <a:avLst/>
            <a:gdLst/>
            <a:ahLst/>
            <a:cxnLst/>
            <a:rect l="l" t="t" r="r" b="b"/>
            <a:pathLst>
              <a:path w="15026802" h="1591351">
                <a:moveTo>
                  <a:pt x="0" y="0"/>
                </a:moveTo>
                <a:lnTo>
                  <a:pt x="15026802" y="0"/>
                </a:lnTo>
                <a:lnTo>
                  <a:pt x="15026802" y="1591350"/>
                </a:lnTo>
                <a:lnTo>
                  <a:pt x="0" y="1591350"/>
                </a:lnTo>
                <a:lnTo>
                  <a:pt x="0" y="0"/>
                </a:lnTo>
                <a:close/>
              </a:path>
            </a:pathLst>
          </a:custGeom>
          <a:blipFill dpi="0" rotWithShape="1">
            <a:blip r:embed="rId3">
              <a:alphaModFix amt="50000"/>
              <a:duotone>
                <a:schemeClr val="accent6">
                  <a:shade val="45000"/>
                  <a:satMod val="135000"/>
                </a:schemeClr>
                <a:prstClr val="white"/>
              </a:duotone>
            </a:blip>
            <a:srcRect/>
            <a:stretch>
              <a:fillRect t="-86495"/>
            </a:stretch>
          </a:blipFill>
        </p:spPr>
        <p:txBody>
          <a:bodyPr/>
          <a:lstStyle/>
          <a:p>
            <a:endParaRPr lang="en-US"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21874" b="21875"/>
          <a:stretch>
            <a:fillRect/>
          </a:stretch>
        </p:blipFill>
        <p:spPr>
          <a:xfrm flipH="1" flipV="1">
            <a:off x="2778290" y="36813"/>
            <a:ext cx="18288000" cy="10287000"/>
          </a:xfrm>
          <a:prstGeom prst="rect">
            <a:avLst/>
          </a:prstGeom>
        </p:spPr>
      </p:pic>
      <p:sp>
        <p:nvSpPr>
          <p:cNvPr id="8" name="Freeform 8"/>
          <p:cNvSpPr/>
          <p:nvPr/>
        </p:nvSpPr>
        <p:spPr>
          <a:xfrm>
            <a:off x="6200712" y="-139421"/>
            <a:ext cx="1710961" cy="10674983"/>
          </a:xfrm>
          <a:custGeom>
            <a:avLst/>
            <a:gdLst/>
            <a:ahLst/>
            <a:cxnLst/>
            <a:rect l="l" t="t" r="r" b="b"/>
            <a:pathLst>
              <a:path w="450623" h="2811518">
                <a:moveTo>
                  <a:pt x="0" y="0"/>
                </a:moveTo>
                <a:lnTo>
                  <a:pt x="450623" y="0"/>
                </a:lnTo>
                <a:lnTo>
                  <a:pt x="450623" y="2811518"/>
                </a:lnTo>
                <a:lnTo>
                  <a:pt x="0" y="2811518"/>
                </a:lnTo>
                <a:close/>
              </a:path>
            </a:pathLst>
          </a:custGeom>
          <a:gradFill rotWithShape="1">
            <a:gsLst>
              <a:gs pos="0">
                <a:srgbClr val="696969">
                  <a:alpha val="72000"/>
                </a:srgbClr>
              </a:gs>
              <a:gs pos="33333">
                <a:srgbClr val="B4B4B4">
                  <a:alpha val="82500"/>
                </a:srgbClr>
              </a:gs>
              <a:gs pos="66667">
                <a:srgbClr val="EEEEEE">
                  <a:alpha val="70500"/>
                </a:srgbClr>
              </a:gs>
              <a:gs pos="100000">
                <a:srgbClr val="FBFBFB">
                  <a:alpha val="22000"/>
                </a:srgbClr>
              </a:gs>
            </a:gsLst>
            <a:lin ang="0"/>
          </a:gradFill>
          <a:ln>
            <a:noFill/>
          </a:ln>
        </p:spPr>
        <p:txBody>
          <a:bodyPr/>
          <a:lstStyle/>
          <a:p>
            <a:endParaRPr lang="en-US" dirty="0"/>
          </a:p>
        </p:txBody>
      </p:sp>
      <p:sp>
        <p:nvSpPr>
          <p:cNvPr id="11" name="TextBox 11"/>
          <p:cNvSpPr txBox="1"/>
          <p:nvPr/>
        </p:nvSpPr>
        <p:spPr>
          <a:xfrm>
            <a:off x="6281082" y="3345656"/>
            <a:ext cx="14785207" cy="937372"/>
          </a:xfrm>
          <a:prstGeom prst="rect">
            <a:avLst/>
          </a:prstGeom>
        </p:spPr>
        <p:txBody>
          <a:bodyPr wrap="square" lIns="0" tIns="0" rIns="0" bIns="0" rtlCol="0" anchor="t">
            <a:spAutoFit/>
          </a:bodyPr>
          <a:lstStyle/>
          <a:p>
            <a:pPr marL="0" lvl="0" indent="0" algn="ctr">
              <a:lnSpc>
                <a:spcPts val="7291"/>
              </a:lnSpc>
              <a:spcBef>
                <a:spcPct val="0"/>
              </a:spcBef>
            </a:pPr>
            <a:r>
              <a:rPr lang="en-US" sz="6600" u="none" strike="noStrike" spc="184" dirty="0">
                <a:solidFill>
                  <a:schemeClr val="accent6">
                    <a:lumMod val="75000"/>
                  </a:schemeClr>
                </a:solidFill>
                <a:latin typeface="Archivo Black"/>
              </a:rPr>
              <a:t>OF CONSUMERS</a:t>
            </a:r>
          </a:p>
        </p:txBody>
      </p:sp>
      <p:sp>
        <p:nvSpPr>
          <p:cNvPr id="12" name="TextBox 12"/>
          <p:cNvSpPr txBox="1"/>
          <p:nvPr/>
        </p:nvSpPr>
        <p:spPr>
          <a:xfrm>
            <a:off x="6543063" y="1091472"/>
            <a:ext cx="14827056" cy="2146812"/>
          </a:xfrm>
          <a:prstGeom prst="rect">
            <a:avLst/>
          </a:prstGeom>
        </p:spPr>
        <p:txBody>
          <a:bodyPr wrap="square" lIns="0" tIns="0" rIns="0" bIns="0" rtlCol="0" anchor="t">
            <a:spAutoFit/>
          </a:bodyPr>
          <a:lstStyle/>
          <a:p>
            <a:pPr marL="0" lvl="0" indent="0" algn="ctr">
              <a:lnSpc>
                <a:spcPts val="17408"/>
              </a:lnSpc>
              <a:spcBef>
                <a:spcPct val="0"/>
              </a:spcBef>
            </a:pPr>
            <a:r>
              <a:rPr lang="en-US" sz="12614" dirty="0">
                <a:solidFill>
                  <a:schemeClr val="accent6">
                    <a:lumMod val="75000"/>
                  </a:schemeClr>
                </a:solidFill>
                <a:latin typeface="Archivo Black"/>
              </a:rPr>
              <a:t>7</a:t>
            </a:r>
            <a:r>
              <a:rPr lang="en-US" sz="12614" u="none" strike="noStrike" dirty="0">
                <a:solidFill>
                  <a:schemeClr val="accent6">
                    <a:lumMod val="75000"/>
                  </a:schemeClr>
                </a:solidFill>
                <a:latin typeface="Archivo Black"/>
              </a:rPr>
              <a:t>0%</a:t>
            </a:r>
          </a:p>
        </p:txBody>
      </p:sp>
      <p:sp>
        <p:nvSpPr>
          <p:cNvPr id="14" name="TextBox 14"/>
          <p:cNvSpPr txBox="1"/>
          <p:nvPr/>
        </p:nvSpPr>
        <p:spPr>
          <a:xfrm>
            <a:off x="6281083" y="4371145"/>
            <a:ext cx="14827056" cy="1477328"/>
          </a:xfrm>
          <a:prstGeom prst="rect">
            <a:avLst/>
          </a:prstGeom>
        </p:spPr>
        <p:txBody>
          <a:bodyPr wrap="square" lIns="0" tIns="0" rIns="0" bIns="0" rtlCol="0" anchor="t">
            <a:spAutoFit/>
          </a:bodyPr>
          <a:lstStyle/>
          <a:p>
            <a:pPr algn="ctr"/>
            <a:r>
              <a:rPr lang="en-US" sz="4800" spc="155" dirty="0">
                <a:solidFill>
                  <a:srgbClr val="000000"/>
                </a:solidFill>
                <a:latin typeface="+mj-lt"/>
              </a:rPr>
              <a:t>are considering a </a:t>
            </a:r>
            <a:br>
              <a:rPr lang="en-US" sz="4800" spc="155" dirty="0">
                <a:solidFill>
                  <a:srgbClr val="000000"/>
                </a:solidFill>
                <a:latin typeface="+mj-lt"/>
              </a:rPr>
            </a:br>
            <a:r>
              <a:rPr lang="en-US" sz="4800" spc="155" dirty="0">
                <a:solidFill>
                  <a:srgbClr val="000000"/>
                </a:solidFill>
                <a:latin typeface="+mj-lt"/>
              </a:rPr>
              <a:t>cosmetic procedure.</a:t>
            </a:r>
          </a:p>
        </p:txBody>
      </p:sp>
      <p:sp>
        <p:nvSpPr>
          <p:cNvPr id="25" name="Freeform 6">
            <a:extLst>
              <a:ext uri="{FF2B5EF4-FFF2-40B4-BE49-F238E27FC236}">
                <a16:creationId xmlns:a16="http://schemas.microsoft.com/office/drawing/2014/main" id="{62BC854D-9D5F-4C84-0E04-A25688F6B5EF}"/>
              </a:ext>
            </a:extLst>
          </p:cNvPr>
          <p:cNvSpPr/>
          <p:nvPr/>
        </p:nvSpPr>
        <p:spPr>
          <a:xfrm>
            <a:off x="15858358" y="6286691"/>
            <a:ext cx="961364" cy="1097237"/>
          </a:xfrm>
          <a:custGeom>
            <a:avLst/>
            <a:gdLst/>
            <a:ahLst/>
            <a:cxnLst/>
            <a:rect l="l" t="t" r="r" b="b"/>
            <a:pathLst>
              <a:path w="2570727" h="2257821">
                <a:moveTo>
                  <a:pt x="618649" y="0"/>
                </a:moveTo>
                <a:cubicBezTo>
                  <a:pt x="501748" y="0"/>
                  <a:pt x="406982" y="94766"/>
                  <a:pt x="406982" y="211667"/>
                </a:cubicBezTo>
                <a:lnTo>
                  <a:pt x="406982" y="282222"/>
                </a:lnTo>
                <a:cubicBezTo>
                  <a:pt x="406982" y="399122"/>
                  <a:pt x="501748" y="493889"/>
                  <a:pt x="618649" y="493889"/>
                </a:cubicBezTo>
                <a:cubicBezTo>
                  <a:pt x="735550" y="493889"/>
                  <a:pt x="830316" y="399122"/>
                  <a:pt x="830316" y="282222"/>
                </a:cubicBezTo>
                <a:lnTo>
                  <a:pt x="830316" y="211667"/>
                </a:lnTo>
                <a:cubicBezTo>
                  <a:pt x="830316" y="94766"/>
                  <a:pt x="735550" y="0"/>
                  <a:pt x="618649" y="0"/>
                </a:cubicBezTo>
                <a:moveTo>
                  <a:pt x="399433" y="969998"/>
                </a:moveTo>
                <a:cubicBezTo>
                  <a:pt x="400632" y="961884"/>
                  <a:pt x="389203" y="958709"/>
                  <a:pt x="386028" y="966258"/>
                </a:cubicBezTo>
                <a:lnTo>
                  <a:pt x="232004" y="1325598"/>
                </a:lnTo>
                <a:cubicBezTo>
                  <a:pt x="209748" y="1377518"/>
                  <a:pt x="158672" y="1411161"/>
                  <a:pt x="102182" y="1411111"/>
                </a:cubicBezTo>
                <a:lnTo>
                  <a:pt x="37130" y="1411111"/>
                </a:lnTo>
                <a:cubicBezTo>
                  <a:pt x="25266" y="1411122"/>
                  <a:pt x="14191" y="1405168"/>
                  <a:pt x="7655" y="1395265"/>
                </a:cubicBezTo>
                <a:cubicBezTo>
                  <a:pt x="1120" y="1385363"/>
                  <a:pt x="0" y="1372839"/>
                  <a:pt x="4675" y="1361934"/>
                </a:cubicBezTo>
                <a:lnTo>
                  <a:pt x="195316" y="917222"/>
                </a:lnTo>
                <a:lnTo>
                  <a:pt x="265448" y="741821"/>
                </a:lnTo>
                <a:cubicBezTo>
                  <a:pt x="308318" y="634683"/>
                  <a:pt x="412094" y="564437"/>
                  <a:pt x="527491" y="564444"/>
                </a:cubicBezTo>
                <a:lnTo>
                  <a:pt x="709807" y="564444"/>
                </a:lnTo>
                <a:cubicBezTo>
                  <a:pt x="825204" y="564437"/>
                  <a:pt x="928980" y="634683"/>
                  <a:pt x="971850" y="741821"/>
                </a:cubicBezTo>
                <a:lnTo>
                  <a:pt x="1041982" y="917222"/>
                </a:lnTo>
                <a:lnTo>
                  <a:pt x="1232553" y="1361934"/>
                </a:lnTo>
                <a:cubicBezTo>
                  <a:pt x="1237228" y="1372839"/>
                  <a:pt x="1236107" y="1385363"/>
                  <a:pt x="1229572" y="1395265"/>
                </a:cubicBezTo>
                <a:cubicBezTo>
                  <a:pt x="1223037" y="1405168"/>
                  <a:pt x="1211962" y="1411122"/>
                  <a:pt x="1200097" y="1411111"/>
                </a:cubicBezTo>
                <a:lnTo>
                  <a:pt x="1135045" y="1411111"/>
                </a:lnTo>
                <a:cubicBezTo>
                  <a:pt x="1078607" y="1411105"/>
                  <a:pt x="1027601" y="1377471"/>
                  <a:pt x="1005364" y="1325598"/>
                </a:cubicBezTo>
                <a:lnTo>
                  <a:pt x="851341" y="966258"/>
                </a:lnTo>
                <a:cubicBezTo>
                  <a:pt x="848095" y="958709"/>
                  <a:pt x="836736" y="961884"/>
                  <a:pt x="837865" y="969998"/>
                </a:cubicBezTo>
                <a:lnTo>
                  <a:pt x="900871" y="1411111"/>
                </a:lnTo>
                <a:lnTo>
                  <a:pt x="968252" y="2219607"/>
                </a:lnTo>
                <a:cubicBezTo>
                  <a:pt x="969060" y="2229429"/>
                  <a:pt x="965722" y="2239141"/>
                  <a:pt x="959048" y="2246392"/>
                </a:cubicBezTo>
                <a:cubicBezTo>
                  <a:pt x="952374" y="2253643"/>
                  <a:pt x="942970" y="2257771"/>
                  <a:pt x="933115" y="2257778"/>
                </a:cubicBezTo>
                <a:lnTo>
                  <a:pt x="879281" y="2257778"/>
                </a:lnTo>
                <a:cubicBezTo>
                  <a:pt x="810299" y="2257786"/>
                  <a:pt x="751422" y="2207921"/>
                  <a:pt x="740075" y="2139879"/>
                </a:cubicBezTo>
                <a:lnTo>
                  <a:pt x="625704" y="1452880"/>
                </a:lnTo>
                <a:cubicBezTo>
                  <a:pt x="624364" y="1444978"/>
                  <a:pt x="613075" y="1444978"/>
                  <a:pt x="611735" y="1452880"/>
                </a:cubicBezTo>
                <a:lnTo>
                  <a:pt x="497294" y="2139879"/>
                </a:lnTo>
                <a:cubicBezTo>
                  <a:pt x="485942" y="2207948"/>
                  <a:pt x="427025" y="2257821"/>
                  <a:pt x="358017" y="2257778"/>
                </a:cubicBezTo>
                <a:lnTo>
                  <a:pt x="304183" y="2257778"/>
                </a:lnTo>
                <a:cubicBezTo>
                  <a:pt x="294328" y="2257771"/>
                  <a:pt x="284924" y="2253643"/>
                  <a:pt x="278250" y="2246392"/>
                </a:cubicBezTo>
                <a:cubicBezTo>
                  <a:pt x="271576" y="2239141"/>
                  <a:pt x="268238" y="2229429"/>
                  <a:pt x="269046" y="2219607"/>
                </a:cubicBezTo>
                <a:lnTo>
                  <a:pt x="336427" y="1411111"/>
                </a:lnTo>
                <a:lnTo>
                  <a:pt x="399433" y="969998"/>
                </a:lnTo>
                <a:moveTo>
                  <a:pt x="1952149" y="0"/>
                </a:moveTo>
                <a:cubicBezTo>
                  <a:pt x="1835248" y="0"/>
                  <a:pt x="1740482" y="94766"/>
                  <a:pt x="1740482" y="211667"/>
                </a:cubicBezTo>
                <a:lnTo>
                  <a:pt x="1740482" y="282222"/>
                </a:lnTo>
                <a:cubicBezTo>
                  <a:pt x="1740482" y="399122"/>
                  <a:pt x="1835248" y="493889"/>
                  <a:pt x="1952149" y="493889"/>
                </a:cubicBezTo>
                <a:cubicBezTo>
                  <a:pt x="2069050" y="493889"/>
                  <a:pt x="2163816" y="399122"/>
                  <a:pt x="2163816" y="282222"/>
                </a:cubicBezTo>
                <a:lnTo>
                  <a:pt x="2163816" y="211667"/>
                </a:lnTo>
                <a:cubicBezTo>
                  <a:pt x="2163816" y="94766"/>
                  <a:pt x="2069050" y="0"/>
                  <a:pt x="1952149" y="0"/>
                </a:cubicBezTo>
                <a:moveTo>
                  <a:pt x="1732933" y="969998"/>
                </a:moveTo>
                <a:cubicBezTo>
                  <a:pt x="1734132" y="961884"/>
                  <a:pt x="1722703" y="958709"/>
                  <a:pt x="1719528" y="966258"/>
                </a:cubicBezTo>
                <a:lnTo>
                  <a:pt x="1565504" y="1325598"/>
                </a:lnTo>
                <a:cubicBezTo>
                  <a:pt x="1543248" y="1377518"/>
                  <a:pt x="1492172" y="1411161"/>
                  <a:pt x="1435682" y="1411111"/>
                </a:cubicBezTo>
                <a:lnTo>
                  <a:pt x="1370630" y="1411111"/>
                </a:lnTo>
                <a:cubicBezTo>
                  <a:pt x="1358766" y="1411122"/>
                  <a:pt x="1347691" y="1405168"/>
                  <a:pt x="1341155" y="1395265"/>
                </a:cubicBezTo>
                <a:cubicBezTo>
                  <a:pt x="1334620" y="1385363"/>
                  <a:pt x="1333500" y="1372839"/>
                  <a:pt x="1338175" y="1361934"/>
                </a:cubicBezTo>
                <a:lnTo>
                  <a:pt x="1528816" y="917222"/>
                </a:lnTo>
                <a:lnTo>
                  <a:pt x="1598948" y="741821"/>
                </a:lnTo>
                <a:cubicBezTo>
                  <a:pt x="1641818" y="634683"/>
                  <a:pt x="1745594" y="564437"/>
                  <a:pt x="1860991" y="564444"/>
                </a:cubicBezTo>
                <a:lnTo>
                  <a:pt x="2043307" y="564444"/>
                </a:lnTo>
                <a:cubicBezTo>
                  <a:pt x="2158704" y="564437"/>
                  <a:pt x="2262480" y="634683"/>
                  <a:pt x="2305350" y="741821"/>
                </a:cubicBezTo>
                <a:lnTo>
                  <a:pt x="2375483" y="917222"/>
                </a:lnTo>
                <a:lnTo>
                  <a:pt x="2566053" y="1361934"/>
                </a:lnTo>
                <a:cubicBezTo>
                  <a:pt x="2570727" y="1372839"/>
                  <a:pt x="2569607" y="1385363"/>
                  <a:pt x="2563073" y="1395265"/>
                </a:cubicBezTo>
                <a:cubicBezTo>
                  <a:pt x="2556537" y="1405168"/>
                  <a:pt x="2545462" y="1411122"/>
                  <a:pt x="2533597" y="1411111"/>
                </a:cubicBezTo>
                <a:lnTo>
                  <a:pt x="2468545" y="1411111"/>
                </a:lnTo>
                <a:cubicBezTo>
                  <a:pt x="2412107" y="1411105"/>
                  <a:pt x="2361101" y="1377471"/>
                  <a:pt x="2338863" y="1325598"/>
                </a:cubicBezTo>
                <a:lnTo>
                  <a:pt x="2184841" y="966258"/>
                </a:lnTo>
                <a:cubicBezTo>
                  <a:pt x="2181595" y="958709"/>
                  <a:pt x="2170236" y="961884"/>
                  <a:pt x="2171365" y="969998"/>
                </a:cubicBezTo>
                <a:lnTo>
                  <a:pt x="2234371" y="1411111"/>
                </a:lnTo>
                <a:lnTo>
                  <a:pt x="2301752" y="2219607"/>
                </a:lnTo>
                <a:cubicBezTo>
                  <a:pt x="2302560" y="2229429"/>
                  <a:pt x="2299222" y="2239141"/>
                  <a:pt x="2292548" y="2246392"/>
                </a:cubicBezTo>
                <a:cubicBezTo>
                  <a:pt x="2285874" y="2253643"/>
                  <a:pt x="2276470" y="2257771"/>
                  <a:pt x="2266615" y="2257778"/>
                </a:cubicBezTo>
                <a:lnTo>
                  <a:pt x="2212781" y="2257778"/>
                </a:lnTo>
                <a:cubicBezTo>
                  <a:pt x="2143799" y="2257786"/>
                  <a:pt x="2084922" y="2207921"/>
                  <a:pt x="2073575" y="2139879"/>
                </a:cubicBezTo>
                <a:lnTo>
                  <a:pt x="1959204" y="1452880"/>
                </a:lnTo>
                <a:cubicBezTo>
                  <a:pt x="1957864" y="1444978"/>
                  <a:pt x="1946575" y="1444978"/>
                  <a:pt x="1945235" y="1452880"/>
                </a:cubicBezTo>
                <a:lnTo>
                  <a:pt x="1830794" y="2139879"/>
                </a:lnTo>
                <a:cubicBezTo>
                  <a:pt x="1819442" y="2207948"/>
                  <a:pt x="1760525" y="2257821"/>
                  <a:pt x="1691517" y="2257778"/>
                </a:cubicBezTo>
                <a:lnTo>
                  <a:pt x="1637683" y="2257778"/>
                </a:lnTo>
                <a:cubicBezTo>
                  <a:pt x="1627828" y="2257771"/>
                  <a:pt x="1618424" y="2253643"/>
                  <a:pt x="1611750" y="2246392"/>
                </a:cubicBezTo>
                <a:cubicBezTo>
                  <a:pt x="1605076" y="2239141"/>
                  <a:pt x="1601738" y="2229429"/>
                  <a:pt x="1602546" y="2219607"/>
                </a:cubicBezTo>
                <a:lnTo>
                  <a:pt x="1669927" y="1411111"/>
                </a:lnTo>
                <a:lnTo>
                  <a:pt x="1732933" y="969998"/>
                </a:lnTo>
              </a:path>
            </a:pathLst>
          </a:custGeom>
          <a:solidFill>
            <a:srgbClr val="B3B5A9"/>
          </a:solidFill>
        </p:spPr>
        <p:txBody>
          <a:bodyPr/>
          <a:lstStyle/>
          <a:p>
            <a:endParaRPr lang="en-US" dirty="0"/>
          </a:p>
        </p:txBody>
      </p:sp>
      <p:sp>
        <p:nvSpPr>
          <p:cNvPr id="26" name="TextBox 25">
            <a:extLst>
              <a:ext uri="{FF2B5EF4-FFF2-40B4-BE49-F238E27FC236}">
                <a16:creationId xmlns:a16="http://schemas.microsoft.com/office/drawing/2014/main" id="{E4BFC044-417A-88B1-0C02-3C7B7967E47E}"/>
              </a:ext>
            </a:extLst>
          </p:cNvPr>
          <p:cNvSpPr txBox="1"/>
          <p:nvPr/>
        </p:nvSpPr>
        <p:spPr>
          <a:xfrm>
            <a:off x="16382098" y="5989489"/>
            <a:ext cx="1710961" cy="1536635"/>
          </a:xfrm>
          <a:prstGeom prst="rect">
            <a:avLst/>
          </a:prstGeom>
          <a:solidFill>
            <a:srgbClr val="F8F9F9"/>
          </a:solidFill>
        </p:spPr>
        <p:txBody>
          <a:bodyPr wrap="square" rtlCol="0">
            <a:spAutoFit/>
          </a:bodyPr>
          <a:lstStyle/>
          <a:p>
            <a:endParaRPr lang="en-US" dirty="0"/>
          </a:p>
        </p:txBody>
      </p:sp>
      <p:grpSp>
        <p:nvGrpSpPr>
          <p:cNvPr id="28" name="Group 3">
            <a:extLst>
              <a:ext uri="{FF2B5EF4-FFF2-40B4-BE49-F238E27FC236}">
                <a16:creationId xmlns:a16="http://schemas.microsoft.com/office/drawing/2014/main" id="{748B1783-9EB8-DB06-1E4F-5A03ACC10711}"/>
              </a:ext>
            </a:extLst>
          </p:cNvPr>
          <p:cNvGrpSpPr/>
          <p:nvPr/>
        </p:nvGrpSpPr>
        <p:grpSpPr>
          <a:xfrm>
            <a:off x="10869566" y="6286691"/>
            <a:ext cx="4950833" cy="1097237"/>
            <a:chOff x="6210" y="0"/>
            <a:chExt cx="5028227" cy="857547"/>
          </a:xfrm>
        </p:grpSpPr>
        <p:grpSp>
          <p:nvGrpSpPr>
            <p:cNvPr id="29" name="Group 4">
              <a:extLst>
                <a:ext uri="{FF2B5EF4-FFF2-40B4-BE49-F238E27FC236}">
                  <a16:creationId xmlns:a16="http://schemas.microsoft.com/office/drawing/2014/main" id="{91C27D54-4EFB-CF70-5B09-8508A742CA47}"/>
                </a:ext>
              </a:extLst>
            </p:cNvPr>
            <p:cNvGrpSpPr>
              <a:grpSpLocks noChangeAspect="1"/>
            </p:cNvGrpSpPr>
            <p:nvPr/>
          </p:nvGrpSpPr>
          <p:grpSpPr>
            <a:xfrm>
              <a:off x="6210" y="0"/>
              <a:ext cx="5028227" cy="857547"/>
              <a:chOff x="16351" y="0"/>
              <a:chExt cx="13238728" cy="2257821"/>
            </a:xfrm>
          </p:grpSpPr>
          <p:sp>
            <p:nvSpPr>
              <p:cNvPr id="30" name="Freeform 5">
                <a:extLst>
                  <a:ext uri="{FF2B5EF4-FFF2-40B4-BE49-F238E27FC236}">
                    <a16:creationId xmlns:a16="http://schemas.microsoft.com/office/drawing/2014/main" id="{3946EFB0-0D1F-9B59-12D1-9405CDE2E6CC}"/>
                  </a:ext>
                </a:extLst>
              </p:cNvPr>
              <p:cNvSpPr/>
              <p:nvPr/>
            </p:nvSpPr>
            <p:spPr>
              <a:xfrm>
                <a:off x="16351" y="0"/>
                <a:ext cx="10571728" cy="2257821"/>
              </a:xfrm>
              <a:custGeom>
                <a:avLst/>
                <a:gdLst/>
                <a:ahLst/>
                <a:cxnLst/>
                <a:rect l="l" t="t" r="r" b="b"/>
                <a:pathLst>
                  <a:path w="10571728" h="2257821">
                    <a:moveTo>
                      <a:pt x="618649" y="0"/>
                    </a:moveTo>
                    <a:cubicBezTo>
                      <a:pt x="501749" y="0"/>
                      <a:pt x="406982" y="94766"/>
                      <a:pt x="406982" y="211667"/>
                    </a:cubicBezTo>
                    <a:lnTo>
                      <a:pt x="406982" y="282222"/>
                    </a:lnTo>
                    <a:cubicBezTo>
                      <a:pt x="406982" y="399122"/>
                      <a:pt x="501749" y="493889"/>
                      <a:pt x="618649" y="493889"/>
                    </a:cubicBezTo>
                    <a:cubicBezTo>
                      <a:pt x="735549" y="493889"/>
                      <a:pt x="830316" y="399122"/>
                      <a:pt x="830316" y="282222"/>
                    </a:cubicBezTo>
                    <a:lnTo>
                      <a:pt x="830316" y="211667"/>
                    </a:lnTo>
                    <a:cubicBezTo>
                      <a:pt x="830316" y="94766"/>
                      <a:pt x="735549" y="0"/>
                      <a:pt x="618649" y="0"/>
                    </a:cubicBezTo>
                    <a:moveTo>
                      <a:pt x="399433" y="969998"/>
                    </a:moveTo>
                    <a:cubicBezTo>
                      <a:pt x="400632" y="961884"/>
                      <a:pt x="389202" y="958709"/>
                      <a:pt x="386027" y="966258"/>
                    </a:cubicBezTo>
                    <a:lnTo>
                      <a:pt x="232005" y="1325598"/>
                    </a:lnTo>
                    <a:cubicBezTo>
                      <a:pt x="209748" y="1377518"/>
                      <a:pt x="158672" y="1411161"/>
                      <a:pt x="102182" y="1411111"/>
                    </a:cubicBezTo>
                    <a:lnTo>
                      <a:pt x="37130" y="1411111"/>
                    </a:lnTo>
                    <a:cubicBezTo>
                      <a:pt x="25266" y="1411122"/>
                      <a:pt x="14190" y="1405168"/>
                      <a:pt x="7655" y="1395265"/>
                    </a:cubicBezTo>
                    <a:cubicBezTo>
                      <a:pt x="1120" y="1385363"/>
                      <a:pt x="0" y="1372839"/>
                      <a:pt x="4675" y="1361934"/>
                    </a:cubicBezTo>
                    <a:lnTo>
                      <a:pt x="195316" y="917222"/>
                    </a:lnTo>
                    <a:lnTo>
                      <a:pt x="265448" y="741821"/>
                    </a:lnTo>
                    <a:cubicBezTo>
                      <a:pt x="308318" y="634683"/>
                      <a:pt x="412094" y="564437"/>
                      <a:pt x="527491" y="564444"/>
                    </a:cubicBezTo>
                    <a:lnTo>
                      <a:pt x="709807" y="564444"/>
                    </a:lnTo>
                    <a:cubicBezTo>
                      <a:pt x="825204" y="564437"/>
                      <a:pt x="928980" y="634683"/>
                      <a:pt x="971850" y="741821"/>
                    </a:cubicBezTo>
                    <a:lnTo>
                      <a:pt x="1041982" y="917222"/>
                    </a:lnTo>
                    <a:lnTo>
                      <a:pt x="1232553" y="1361934"/>
                    </a:lnTo>
                    <a:cubicBezTo>
                      <a:pt x="1237228" y="1372839"/>
                      <a:pt x="1236108" y="1385363"/>
                      <a:pt x="1229572" y="1395265"/>
                    </a:cubicBezTo>
                    <a:cubicBezTo>
                      <a:pt x="1223037" y="1405168"/>
                      <a:pt x="1211962" y="1411122"/>
                      <a:pt x="1200097" y="1411111"/>
                    </a:cubicBezTo>
                    <a:lnTo>
                      <a:pt x="1135045" y="1411111"/>
                    </a:lnTo>
                    <a:cubicBezTo>
                      <a:pt x="1078607" y="1411105"/>
                      <a:pt x="1027601" y="1377471"/>
                      <a:pt x="1005364" y="1325598"/>
                    </a:cubicBezTo>
                    <a:lnTo>
                      <a:pt x="851341" y="966258"/>
                    </a:lnTo>
                    <a:cubicBezTo>
                      <a:pt x="848096" y="958709"/>
                      <a:pt x="836736" y="961884"/>
                      <a:pt x="837865" y="969998"/>
                    </a:cubicBezTo>
                    <a:lnTo>
                      <a:pt x="900871" y="1411111"/>
                    </a:lnTo>
                    <a:lnTo>
                      <a:pt x="968252" y="2219607"/>
                    </a:lnTo>
                    <a:cubicBezTo>
                      <a:pt x="969060" y="2229429"/>
                      <a:pt x="965723" y="2239141"/>
                      <a:pt x="959048" y="2246392"/>
                    </a:cubicBezTo>
                    <a:cubicBezTo>
                      <a:pt x="952374" y="2253643"/>
                      <a:pt x="942970" y="2257771"/>
                      <a:pt x="933115" y="2257778"/>
                    </a:cubicBezTo>
                    <a:lnTo>
                      <a:pt x="879281" y="2257778"/>
                    </a:lnTo>
                    <a:cubicBezTo>
                      <a:pt x="810300" y="2257786"/>
                      <a:pt x="751423" y="2207921"/>
                      <a:pt x="740075" y="2139879"/>
                    </a:cubicBezTo>
                    <a:lnTo>
                      <a:pt x="625705" y="1452880"/>
                    </a:lnTo>
                    <a:cubicBezTo>
                      <a:pt x="624364" y="1444978"/>
                      <a:pt x="613075" y="1444978"/>
                      <a:pt x="611735" y="1452880"/>
                    </a:cubicBezTo>
                    <a:lnTo>
                      <a:pt x="497293" y="2139879"/>
                    </a:lnTo>
                    <a:cubicBezTo>
                      <a:pt x="485942" y="2207948"/>
                      <a:pt x="427025" y="2257821"/>
                      <a:pt x="358017" y="2257778"/>
                    </a:cubicBezTo>
                    <a:lnTo>
                      <a:pt x="304183" y="2257778"/>
                    </a:lnTo>
                    <a:cubicBezTo>
                      <a:pt x="294328" y="2257771"/>
                      <a:pt x="284924" y="2253643"/>
                      <a:pt x="278250" y="2246392"/>
                    </a:cubicBezTo>
                    <a:cubicBezTo>
                      <a:pt x="271575" y="2239141"/>
                      <a:pt x="268238" y="2229429"/>
                      <a:pt x="269046" y="2219607"/>
                    </a:cubicBezTo>
                    <a:lnTo>
                      <a:pt x="336427" y="1411111"/>
                    </a:lnTo>
                    <a:lnTo>
                      <a:pt x="399433" y="969998"/>
                    </a:lnTo>
                    <a:moveTo>
                      <a:pt x="1952149" y="0"/>
                    </a:moveTo>
                    <a:cubicBezTo>
                      <a:pt x="1835249" y="0"/>
                      <a:pt x="1740482" y="94766"/>
                      <a:pt x="1740482" y="211667"/>
                    </a:cubicBezTo>
                    <a:lnTo>
                      <a:pt x="1740482" y="282222"/>
                    </a:lnTo>
                    <a:cubicBezTo>
                      <a:pt x="1740482" y="399122"/>
                      <a:pt x="1835249" y="493889"/>
                      <a:pt x="1952149" y="493889"/>
                    </a:cubicBezTo>
                    <a:cubicBezTo>
                      <a:pt x="2069049" y="493889"/>
                      <a:pt x="2163816" y="399122"/>
                      <a:pt x="2163816" y="282222"/>
                    </a:cubicBezTo>
                    <a:lnTo>
                      <a:pt x="2163816" y="211667"/>
                    </a:lnTo>
                    <a:cubicBezTo>
                      <a:pt x="2163816" y="94766"/>
                      <a:pt x="2069049" y="0"/>
                      <a:pt x="1952149" y="0"/>
                    </a:cubicBezTo>
                    <a:moveTo>
                      <a:pt x="1732933" y="969998"/>
                    </a:moveTo>
                    <a:cubicBezTo>
                      <a:pt x="1734132" y="961884"/>
                      <a:pt x="1722702" y="958709"/>
                      <a:pt x="1719527" y="966258"/>
                    </a:cubicBezTo>
                    <a:lnTo>
                      <a:pt x="1565505" y="1325598"/>
                    </a:lnTo>
                    <a:cubicBezTo>
                      <a:pt x="1543248" y="1377518"/>
                      <a:pt x="1492172" y="1411161"/>
                      <a:pt x="1435682" y="1411111"/>
                    </a:cubicBezTo>
                    <a:lnTo>
                      <a:pt x="1370630" y="1411111"/>
                    </a:lnTo>
                    <a:cubicBezTo>
                      <a:pt x="1358766" y="1411122"/>
                      <a:pt x="1347690" y="1405168"/>
                      <a:pt x="1341155" y="1395265"/>
                    </a:cubicBezTo>
                    <a:cubicBezTo>
                      <a:pt x="1334620" y="1385363"/>
                      <a:pt x="1333500" y="1372839"/>
                      <a:pt x="1338175" y="1361934"/>
                    </a:cubicBezTo>
                    <a:lnTo>
                      <a:pt x="1528816" y="917222"/>
                    </a:lnTo>
                    <a:lnTo>
                      <a:pt x="1598948" y="741821"/>
                    </a:lnTo>
                    <a:cubicBezTo>
                      <a:pt x="1641818" y="634683"/>
                      <a:pt x="1745595" y="564437"/>
                      <a:pt x="1860991" y="564444"/>
                    </a:cubicBezTo>
                    <a:lnTo>
                      <a:pt x="2043307" y="564444"/>
                    </a:lnTo>
                    <a:cubicBezTo>
                      <a:pt x="2158703" y="564437"/>
                      <a:pt x="2262480" y="634683"/>
                      <a:pt x="2305350" y="741821"/>
                    </a:cubicBezTo>
                    <a:lnTo>
                      <a:pt x="2375482" y="917222"/>
                    </a:lnTo>
                    <a:lnTo>
                      <a:pt x="2566053" y="1361934"/>
                    </a:lnTo>
                    <a:cubicBezTo>
                      <a:pt x="2570728" y="1372839"/>
                      <a:pt x="2569608" y="1385363"/>
                      <a:pt x="2563072" y="1395265"/>
                    </a:cubicBezTo>
                    <a:cubicBezTo>
                      <a:pt x="2556537" y="1405168"/>
                      <a:pt x="2545462" y="1411122"/>
                      <a:pt x="2533597" y="1411111"/>
                    </a:cubicBezTo>
                    <a:lnTo>
                      <a:pt x="2468545" y="1411111"/>
                    </a:lnTo>
                    <a:cubicBezTo>
                      <a:pt x="2412107" y="1411105"/>
                      <a:pt x="2361101" y="1377471"/>
                      <a:pt x="2338864" y="1325598"/>
                    </a:cubicBezTo>
                    <a:lnTo>
                      <a:pt x="2184841" y="966258"/>
                    </a:lnTo>
                    <a:cubicBezTo>
                      <a:pt x="2181596" y="958709"/>
                      <a:pt x="2170236" y="961884"/>
                      <a:pt x="2171365" y="969998"/>
                    </a:cubicBezTo>
                    <a:lnTo>
                      <a:pt x="2234371" y="1411111"/>
                    </a:lnTo>
                    <a:lnTo>
                      <a:pt x="2301752" y="2219607"/>
                    </a:lnTo>
                    <a:cubicBezTo>
                      <a:pt x="2302560" y="2229429"/>
                      <a:pt x="2299223" y="2239141"/>
                      <a:pt x="2292548" y="2246392"/>
                    </a:cubicBezTo>
                    <a:cubicBezTo>
                      <a:pt x="2285874" y="2253643"/>
                      <a:pt x="2276470" y="2257771"/>
                      <a:pt x="2266615" y="2257778"/>
                    </a:cubicBezTo>
                    <a:lnTo>
                      <a:pt x="2212781" y="2257778"/>
                    </a:lnTo>
                    <a:cubicBezTo>
                      <a:pt x="2143800" y="2257786"/>
                      <a:pt x="2084923" y="2207921"/>
                      <a:pt x="2073575" y="2139879"/>
                    </a:cubicBezTo>
                    <a:lnTo>
                      <a:pt x="1959205" y="1452880"/>
                    </a:lnTo>
                    <a:cubicBezTo>
                      <a:pt x="1957864" y="1444978"/>
                      <a:pt x="1946575" y="1444978"/>
                      <a:pt x="1945234" y="1452880"/>
                    </a:cubicBezTo>
                    <a:lnTo>
                      <a:pt x="1830793" y="2139879"/>
                    </a:lnTo>
                    <a:cubicBezTo>
                      <a:pt x="1819442" y="2207948"/>
                      <a:pt x="1760525" y="2257821"/>
                      <a:pt x="1691517" y="2257778"/>
                    </a:cubicBezTo>
                    <a:lnTo>
                      <a:pt x="1637683" y="2257778"/>
                    </a:lnTo>
                    <a:cubicBezTo>
                      <a:pt x="1627828" y="2257771"/>
                      <a:pt x="1618424" y="2253643"/>
                      <a:pt x="1611750" y="2246392"/>
                    </a:cubicBezTo>
                    <a:cubicBezTo>
                      <a:pt x="1605075" y="2239141"/>
                      <a:pt x="1601738" y="2229429"/>
                      <a:pt x="1602546" y="2219607"/>
                    </a:cubicBezTo>
                    <a:lnTo>
                      <a:pt x="1669927" y="1411111"/>
                    </a:lnTo>
                    <a:lnTo>
                      <a:pt x="1732933" y="969998"/>
                    </a:lnTo>
                    <a:moveTo>
                      <a:pt x="3285649" y="0"/>
                    </a:moveTo>
                    <a:cubicBezTo>
                      <a:pt x="3168749" y="0"/>
                      <a:pt x="3073982" y="94766"/>
                      <a:pt x="3073982" y="211667"/>
                    </a:cubicBezTo>
                    <a:lnTo>
                      <a:pt x="3073982" y="282222"/>
                    </a:lnTo>
                    <a:cubicBezTo>
                      <a:pt x="3073982" y="399122"/>
                      <a:pt x="3168749" y="493889"/>
                      <a:pt x="3285649" y="493889"/>
                    </a:cubicBezTo>
                    <a:cubicBezTo>
                      <a:pt x="3402549" y="493889"/>
                      <a:pt x="3497316" y="399122"/>
                      <a:pt x="3497316" y="282222"/>
                    </a:cubicBezTo>
                    <a:lnTo>
                      <a:pt x="3497316" y="211667"/>
                    </a:lnTo>
                    <a:cubicBezTo>
                      <a:pt x="3497316" y="94766"/>
                      <a:pt x="3402549" y="0"/>
                      <a:pt x="3285649" y="0"/>
                    </a:cubicBezTo>
                    <a:moveTo>
                      <a:pt x="3066433" y="969998"/>
                    </a:moveTo>
                    <a:cubicBezTo>
                      <a:pt x="3067632" y="961884"/>
                      <a:pt x="3056202" y="958709"/>
                      <a:pt x="3053027" y="966258"/>
                    </a:cubicBezTo>
                    <a:lnTo>
                      <a:pt x="2899005" y="1325598"/>
                    </a:lnTo>
                    <a:cubicBezTo>
                      <a:pt x="2876748" y="1377518"/>
                      <a:pt x="2825672" y="1411161"/>
                      <a:pt x="2769182" y="1411111"/>
                    </a:cubicBezTo>
                    <a:lnTo>
                      <a:pt x="2704130" y="1411111"/>
                    </a:lnTo>
                    <a:cubicBezTo>
                      <a:pt x="2692266" y="1411122"/>
                      <a:pt x="2681190" y="1405168"/>
                      <a:pt x="2674655" y="1395265"/>
                    </a:cubicBezTo>
                    <a:cubicBezTo>
                      <a:pt x="2668120" y="1385363"/>
                      <a:pt x="2667000" y="1372839"/>
                      <a:pt x="2671675" y="1361934"/>
                    </a:cubicBezTo>
                    <a:lnTo>
                      <a:pt x="2862316" y="917222"/>
                    </a:lnTo>
                    <a:lnTo>
                      <a:pt x="2932448" y="741821"/>
                    </a:lnTo>
                    <a:cubicBezTo>
                      <a:pt x="2975318" y="634683"/>
                      <a:pt x="3079095" y="564437"/>
                      <a:pt x="3194491" y="564444"/>
                    </a:cubicBezTo>
                    <a:lnTo>
                      <a:pt x="3376807" y="564444"/>
                    </a:lnTo>
                    <a:cubicBezTo>
                      <a:pt x="3492203" y="564437"/>
                      <a:pt x="3595980" y="634683"/>
                      <a:pt x="3638850" y="741821"/>
                    </a:cubicBezTo>
                    <a:lnTo>
                      <a:pt x="3708982" y="917222"/>
                    </a:lnTo>
                    <a:lnTo>
                      <a:pt x="3899553" y="1361934"/>
                    </a:lnTo>
                    <a:cubicBezTo>
                      <a:pt x="3904228" y="1372839"/>
                      <a:pt x="3903107" y="1385363"/>
                      <a:pt x="3896572" y="1395265"/>
                    </a:cubicBezTo>
                    <a:cubicBezTo>
                      <a:pt x="3890037" y="1405168"/>
                      <a:pt x="3878962" y="1411122"/>
                      <a:pt x="3867097" y="1411111"/>
                    </a:cubicBezTo>
                    <a:lnTo>
                      <a:pt x="3802045" y="1411111"/>
                    </a:lnTo>
                    <a:cubicBezTo>
                      <a:pt x="3745607" y="1411105"/>
                      <a:pt x="3694601" y="1377471"/>
                      <a:pt x="3672364" y="1325598"/>
                    </a:cubicBezTo>
                    <a:lnTo>
                      <a:pt x="3518341" y="966258"/>
                    </a:lnTo>
                    <a:cubicBezTo>
                      <a:pt x="3515096" y="958709"/>
                      <a:pt x="3503736" y="961884"/>
                      <a:pt x="3504865" y="969998"/>
                    </a:cubicBezTo>
                    <a:lnTo>
                      <a:pt x="3567871" y="1411111"/>
                    </a:lnTo>
                    <a:lnTo>
                      <a:pt x="3635252" y="2219607"/>
                    </a:lnTo>
                    <a:cubicBezTo>
                      <a:pt x="3636060" y="2229429"/>
                      <a:pt x="3632723" y="2239141"/>
                      <a:pt x="3626048" y="2246392"/>
                    </a:cubicBezTo>
                    <a:cubicBezTo>
                      <a:pt x="3619374" y="2253643"/>
                      <a:pt x="3609970" y="2257771"/>
                      <a:pt x="3600115" y="2257778"/>
                    </a:cubicBezTo>
                    <a:lnTo>
                      <a:pt x="3546281" y="2257778"/>
                    </a:lnTo>
                    <a:cubicBezTo>
                      <a:pt x="3477299" y="2257786"/>
                      <a:pt x="3418423" y="2207921"/>
                      <a:pt x="3407075" y="2139879"/>
                    </a:cubicBezTo>
                    <a:lnTo>
                      <a:pt x="3292704" y="1452880"/>
                    </a:lnTo>
                    <a:cubicBezTo>
                      <a:pt x="3291364" y="1444978"/>
                      <a:pt x="3280075" y="1444978"/>
                      <a:pt x="3278735" y="1452880"/>
                    </a:cubicBezTo>
                    <a:lnTo>
                      <a:pt x="3164293" y="2139879"/>
                    </a:lnTo>
                    <a:cubicBezTo>
                      <a:pt x="3152942" y="2207948"/>
                      <a:pt x="3094025" y="2257821"/>
                      <a:pt x="3025017" y="2257778"/>
                    </a:cubicBezTo>
                    <a:lnTo>
                      <a:pt x="2971183" y="2257778"/>
                    </a:lnTo>
                    <a:cubicBezTo>
                      <a:pt x="2961328" y="2257771"/>
                      <a:pt x="2951924" y="2253643"/>
                      <a:pt x="2945250" y="2246392"/>
                    </a:cubicBezTo>
                    <a:cubicBezTo>
                      <a:pt x="2938575" y="2239141"/>
                      <a:pt x="2935238" y="2229429"/>
                      <a:pt x="2936046" y="2219607"/>
                    </a:cubicBezTo>
                    <a:lnTo>
                      <a:pt x="3003427" y="1411111"/>
                    </a:lnTo>
                    <a:lnTo>
                      <a:pt x="3066433" y="969998"/>
                    </a:lnTo>
                    <a:moveTo>
                      <a:pt x="4619149" y="0"/>
                    </a:moveTo>
                    <a:cubicBezTo>
                      <a:pt x="4502249" y="0"/>
                      <a:pt x="4407482" y="94766"/>
                      <a:pt x="4407482" y="211667"/>
                    </a:cubicBezTo>
                    <a:lnTo>
                      <a:pt x="4407482" y="282222"/>
                    </a:lnTo>
                    <a:cubicBezTo>
                      <a:pt x="4407482" y="399122"/>
                      <a:pt x="4502249" y="493889"/>
                      <a:pt x="4619149" y="493889"/>
                    </a:cubicBezTo>
                    <a:cubicBezTo>
                      <a:pt x="4736049" y="493889"/>
                      <a:pt x="4830816" y="399122"/>
                      <a:pt x="4830816" y="282222"/>
                    </a:cubicBezTo>
                    <a:lnTo>
                      <a:pt x="4830816" y="211667"/>
                    </a:lnTo>
                    <a:cubicBezTo>
                      <a:pt x="4830816" y="94766"/>
                      <a:pt x="4736049" y="0"/>
                      <a:pt x="4619149" y="0"/>
                    </a:cubicBezTo>
                    <a:moveTo>
                      <a:pt x="4399933" y="969998"/>
                    </a:moveTo>
                    <a:cubicBezTo>
                      <a:pt x="4401132" y="961884"/>
                      <a:pt x="4389702" y="958709"/>
                      <a:pt x="4386527" y="966258"/>
                    </a:cubicBezTo>
                    <a:lnTo>
                      <a:pt x="4232504" y="1325598"/>
                    </a:lnTo>
                    <a:cubicBezTo>
                      <a:pt x="4210248" y="1377518"/>
                      <a:pt x="4159172" y="1411161"/>
                      <a:pt x="4102682" y="1411111"/>
                    </a:cubicBezTo>
                    <a:lnTo>
                      <a:pt x="4037630" y="1411111"/>
                    </a:lnTo>
                    <a:cubicBezTo>
                      <a:pt x="4025765" y="1411122"/>
                      <a:pt x="4014691" y="1405168"/>
                      <a:pt x="4008155" y="1395265"/>
                    </a:cubicBezTo>
                    <a:cubicBezTo>
                      <a:pt x="4001620" y="1385363"/>
                      <a:pt x="4000500" y="1372839"/>
                      <a:pt x="4005174" y="1361934"/>
                    </a:cubicBezTo>
                    <a:lnTo>
                      <a:pt x="4195816" y="917222"/>
                    </a:lnTo>
                    <a:lnTo>
                      <a:pt x="4265948" y="741821"/>
                    </a:lnTo>
                    <a:cubicBezTo>
                      <a:pt x="4308818" y="634683"/>
                      <a:pt x="4412595" y="564437"/>
                      <a:pt x="4527991" y="564444"/>
                    </a:cubicBezTo>
                    <a:lnTo>
                      <a:pt x="4710307" y="564444"/>
                    </a:lnTo>
                    <a:cubicBezTo>
                      <a:pt x="4825703" y="564437"/>
                      <a:pt x="4929480" y="634683"/>
                      <a:pt x="4972350" y="741821"/>
                    </a:cubicBezTo>
                    <a:lnTo>
                      <a:pt x="5042482" y="917222"/>
                    </a:lnTo>
                    <a:lnTo>
                      <a:pt x="5233053" y="1361934"/>
                    </a:lnTo>
                    <a:cubicBezTo>
                      <a:pt x="5237728" y="1372839"/>
                      <a:pt x="5236607" y="1385363"/>
                      <a:pt x="5230072" y="1395265"/>
                    </a:cubicBezTo>
                    <a:cubicBezTo>
                      <a:pt x="5223537" y="1405168"/>
                      <a:pt x="5212462" y="1411122"/>
                      <a:pt x="5200597" y="1411111"/>
                    </a:cubicBezTo>
                    <a:lnTo>
                      <a:pt x="5135545" y="1411111"/>
                    </a:lnTo>
                    <a:cubicBezTo>
                      <a:pt x="5079107" y="1411105"/>
                      <a:pt x="5028101" y="1377471"/>
                      <a:pt x="5005864" y="1325598"/>
                    </a:cubicBezTo>
                    <a:lnTo>
                      <a:pt x="4851841" y="966258"/>
                    </a:lnTo>
                    <a:cubicBezTo>
                      <a:pt x="4848596" y="958709"/>
                      <a:pt x="4837236" y="961884"/>
                      <a:pt x="4838365" y="969998"/>
                    </a:cubicBezTo>
                    <a:lnTo>
                      <a:pt x="4901371" y="1411111"/>
                    </a:lnTo>
                    <a:lnTo>
                      <a:pt x="4968752" y="2219607"/>
                    </a:lnTo>
                    <a:cubicBezTo>
                      <a:pt x="4969560" y="2229429"/>
                      <a:pt x="4966223" y="2239141"/>
                      <a:pt x="4959548" y="2246392"/>
                    </a:cubicBezTo>
                    <a:cubicBezTo>
                      <a:pt x="4952874" y="2253643"/>
                      <a:pt x="4943470" y="2257771"/>
                      <a:pt x="4933615" y="2257778"/>
                    </a:cubicBezTo>
                    <a:lnTo>
                      <a:pt x="4879781" y="2257778"/>
                    </a:lnTo>
                    <a:cubicBezTo>
                      <a:pt x="4810799" y="2257786"/>
                      <a:pt x="4751923" y="2207921"/>
                      <a:pt x="4740575" y="2139879"/>
                    </a:cubicBezTo>
                    <a:lnTo>
                      <a:pt x="4626204" y="1452880"/>
                    </a:lnTo>
                    <a:cubicBezTo>
                      <a:pt x="4624864" y="1444978"/>
                      <a:pt x="4613575" y="1444978"/>
                      <a:pt x="4612235" y="1452880"/>
                    </a:cubicBezTo>
                    <a:lnTo>
                      <a:pt x="4497794" y="2139879"/>
                    </a:lnTo>
                    <a:cubicBezTo>
                      <a:pt x="4486442" y="2207948"/>
                      <a:pt x="4427525" y="2257821"/>
                      <a:pt x="4358517" y="2257778"/>
                    </a:cubicBezTo>
                    <a:lnTo>
                      <a:pt x="4304683" y="2257778"/>
                    </a:lnTo>
                    <a:cubicBezTo>
                      <a:pt x="4294828" y="2257771"/>
                      <a:pt x="4285424" y="2253643"/>
                      <a:pt x="4278750" y="2246392"/>
                    </a:cubicBezTo>
                    <a:cubicBezTo>
                      <a:pt x="4272075" y="2239141"/>
                      <a:pt x="4268738" y="2229429"/>
                      <a:pt x="4269546" y="2219607"/>
                    </a:cubicBezTo>
                    <a:lnTo>
                      <a:pt x="4336927" y="1411111"/>
                    </a:lnTo>
                    <a:lnTo>
                      <a:pt x="4399933" y="969998"/>
                    </a:lnTo>
                    <a:moveTo>
                      <a:pt x="5952649" y="0"/>
                    </a:moveTo>
                    <a:cubicBezTo>
                      <a:pt x="5835749" y="0"/>
                      <a:pt x="5740982" y="94766"/>
                      <a:pt x="5740982" y="211667"/>
                    </a:cubicBezTo>
                    <a:lnTo>
                      <a:pt x="5740982" y="282222"/>
                    </a:lnTo>
                    <a:cubicBezTo>
                      <a:pt x="5740982" y="399122"/>
                      <a:pt x="5835749" y="493889"/>
                      <a:pt x="5952649" y="493889"/>
                    </a:cubicBezTo>
                    <a:cubicBezTo>
                      <a:pt x="6069549" y="493889"/>
                      <a:pt x="6164316" y="399122"/>
                      <a:pt x="6164316" y="282222"/>
                    </a:cubicBezTo>
                    <a:lnTo>
                      <a:pt x="6164316" y="211667"/>
                    </a:lnTo>
                    <a:cubicBezTo>
                      <a:pt x="6164316" y="94766"/>
                      <a:pt x="6069549" y="0"/>
                      <a:pt x="5952649" y="0"/>
                    </a:cubicBezTo>
                    <a:moveTo>
                      <a:pt x="5733433" y="969998"/>
                    </a:moveTo>
                    <a:cubicBezTo>
                      <a:pt x="5734632" y="961884"/>
                      <a:pt x="5723202" y="958709"/>
                      <a:pt x="5720027" y="966258"/>
                    </a:cubicBezTo>
                    <a:lnTo>
                      <a:pt x="5566004" y="1325598"/>
                    </a:lnTo>
                    <a:cubicBezTo>
                      <a:pt x="5543748" y="1377518"/>
                      <a:pt x="5492672" y="1411161"/>
                      <a:pt x="5436182" y="1411111"/>
                    </a:cubicBezTo>
                    <a:lnTo>
                      <a:pt x="5371130" y="1411111"/>
                    </a:lnTo>
                    <a:cubicBezTo>
                      <a:pt x="5359265" y="1411122"/>
                      <a:pt x="5348191" y="1405168"/>
                      <a:pt x="5341655" y="1395265"/>
                    </a:cubicBezTo>
                    <a:cubicBezTo>
                      <a:pt x="5335120" y="1385363"/>
                      <a:pt x="5334000" y="1372839"/>
                      <a:pt x="5338674" y="1361934"/>
                    </a:cubicBezTo>
                    <a:lnTo>
                      <a:pt x="5529316" y="917222"/>
                    </a:lnTo>
                    <a:lnTo>
                      <a:pt x="5599448" y="741821"/>
                    </a:lnTo>
                    <a:cubicBezTo>
                      <a:pt x="5642318" y="634683"/>
                      <a:pt x="5746095" y="564437"/>
                      <a:pt x="5861491" y="564444"/>
                    </a:cubicBezTo>
                    <a:lnTo>
                      <a:pt x="6043807" y="564444"/>
                    </a:lnTo>
                    <a:cubicBezTo>
                      <a:pt x="6159203" y="564437"/>
                      <a:pt x="6262980" y="634683"/>
                      <a:pt x="6305850" y="741821"/>
                    </a:cubicBezTo>
                    <a:lnTo>
                      <a:pt x="6375982" y="917222"/>
                    </a:lnTo>
                    <a:lnTo>
                      <a:pt x="6566553" y="1361934"/>
                    </a:lnTo>
                    <a:cubicBezTo>
                      <a:pt x="6571228" y="1372839"/>
                      <a:pt x="6570107" y="1385363"/>
                      <a:pt x="6563572" y="1395265"/>
                    </a:cubicBezTo>
                    <a:cubicBezTo>
                      <a:pt x="6557037" y="1405168"/>
                      <a:pt x="6545962" y="1411122"/>
                      <a:pt x="6534097" y="1411111"/>
                    </a:cubicBezTo>
                    <a:lnTo>
                      <a:pt x="6469045" y="1411111"/>
                    </a:lnTo>
                    <a:cubicBezTo>
                      <a:pt x="6412607" y="1411105"/>
                      <a:pt x="6361601" y="1377471"/>
                      <a:pt x="6339364" y="1325598"/>
                    </a:cubicBezTo>
                    <a:lnTo>
                      <a:pt x="6185341" y="966258"/>
                    </a:lnTo>
                    <a:cubicBezTo>
                      <a:pt x="6182096" y="958709"/>
                      <a:pt x="6170736" y="961884"/>
                      <a:pt x="6171865" y="969998"/>
                    </a:cubicBezTo>
                    <a:lnTo>
                      <a:pt x="6234871" y="1411111"/>
                    </a:lnTo>
                    <a:lnTo>
                      <a:pt x="6302252" y="2219607"/>
                    </a:lnTo>
                    <a:cubicBezTo>
                      <a:pt x="6303060" y="2229429"/>
                      <a:pt x="6299723" y="2239141"/>
                      <a:pt x="6293048" y="2246392"/>
                    </a:cubicBezTo>
                    <a:cubicBezTo>
                      <a:pt x="6286374" y="2253643"/>
                      <a:pt x="6276970" y="2257771"/>
                      <a:pt x="6267115" y="2257778"/>
                    </a:cubicBezTo>
                    <a:lnTo>
                      <a:pt x="6213281" y="2257778"/>
                    </a:lnTo>
                    <a:cubicBezTo>
                      <a:pt x="6144299" y="2257786"/>
                      <a:pt x="6085423" y="2207921"/>
                      <a:pt x="6074075" y="2139879"/>
                    </a:cubicBezTo>
                    <a:lnTo>
                      <a:pt x="5959704" y="1452880"/>
                    </a:lnTo>
                    <a:cubicBezTo>
                      <a:pt x="5958364" y="1444978"/>
                      <a:pt x="5947075" y="1444978"/>
                      <a:pt x="5945735" y="1452880"/>
                    </a:cubicBezTo>
                    <a:lnTo>
                      <a:pt x="5831294" y="2139879"/>
                    </a:lnTo>
                    <a:cubicBezTo>
                      <a:pt x="5819942" y="2207948"/>
                      <a:pt x="5761025" y="2257821"/>
                      <a:pt x="5692017" y="2257778"/>
                    </a:cubicBezTo>
                    <a:lnTo>
                      <a:pt x="5638183" y="2257778"/>
                    </a:lnTo>
                    <a:cubicBezTo>
                      <a:pt x="5628328" y="2257771"/>
                      <a:pt x="5618924" y="2253643"/>
                      <a:pt x="5612250" y="2246392"/>
                    </a:cubicBezTo>
                    <a:cubicBezTo>
                      <a:pt x="5605575" y="2239141"/>
                      <a:pt x="5602238" y="2229429"/>
                      <a:pt x="5603046" y="2219607"/>
                    </a:cubicBezTo>
                    <a:lnTo>
                      <a:pt x="5670427" y="1411111"/>
                    </a:lnTo>
                    <a:lnTo>
                      <a:pt x="5733433" y="969998"/>
                    </a:lnTo>
                    <a:moveTo>
                      <a:pt x="7286149" y="0"/>
                    </a:moveTo>
                    <a:cubicBezTo>
                      <a:pt x="7169248" y="0"/>
                      <a:pt x="7074482" y="94766"/>
                      <a:pt x="7074482" y="211667"/>
                    </a:cubicBezTo>
                    <a:lnTo>
                      <a:pt x="7074482" y="282222"/>
                    </a:lnTo>
                    <a:cubicBezTo>
                      <a:pt x="7074482" y="399122"/>
                      <a:pt x="7169248" y="493889"/>
                      <a:pt x="7286149" y="493889"/>
                    </a:cubicBezTo>
                    <a:cubicBezTo>
                      <a:pt x="7403050" y="493889"/>
                      <a:pt x="7497816" y="399122"/>
                      <a:pt x="7497816" y="282222"/>
                    </a:cubicBezTo>
                    <a:lnTo>
                      <a:pt x="7497816" y="211667"/>
                    </a:lnTo>
                    <a:cubicBezTo>
                      <a:pt x="7497816" y="94766"/>
                      <a:pt x="7403050" y="0"/>
                      <a:pt x="7286149" y="0"/>
                    </a:cubicBezTo>
                    <a:moveTo>
                      <a:pt x="7066933" y="969998"/>
                    </a:moveTo>
                    <a:cubicBezTo>
                      <a:pt x="7068132" y="961884"/>
                      <a:pt x="7056703" y="958709"/>
                      <a:pt x="7053528" y="966258"/>
                    </a:cubicBezTo>
                    <a:lnTo>
                      <a:pt x="6899504" y="1325598"/>
                    </a:lnTo>
                    <a:cubicBezTo>
                      <a:pt x="6877248" y="1377518"/>
                      <a:pt x="6826172" y="1411161"/>
                      <a:pt x="6769682" y="1411111"/>
                    </a:cubicBezTo>
                    <a:lnTo>
                      <a:pt x="6704630" y="1411111"/>
                    </a:lnTo>
                    <a:cubicBezTo>
                      <a:pt x="6692766" y="1411122"/>
                      <a:pt x="6681691" y="1405168"/>
                      <a:pt x="6675155" y="1395265"/>
                    </a:cubicBezTo>
                    <a:cubicBezTo>
                      <a:pt x="6668620" y="1385363"/>
                      <a:pt x="6667500" y="1372839"/>
                      <a:pt x="6672175" y="1361934"/>
                    </a:cubicBezTo>
                    <a:lnTo>
                      <a:pt x="6862816" y="917222"/>
                    </a:lnTo>
                    <a:lnTo>
                      <a:pt x="6932948" y="741821"/>
                    </a:lnTo>
                    <a:cubicBezTo>
                      <a:pt x="6975818" y="634683"/>
                      <a:pt x="7079594" y="564437"/>
                      <a:pt x="7194991" y="564444"/>
                    </a:cubicBezTo>
                    <a:lnTo>
                      <a:pt x="7377307" y="564444"/>
                    </a:lnTo>
                    <a:cubicBezTo>
                      <a:pt x="7492704" y="564437"/>
                      <a:pt x="7596480" y="634683"/>
                      <a:pt x="7639350" y="741821"/>
                    </a:cubicBezTo>
                    <a:lnTo>
                      <a:pt x="7709482" y="917222"/>
                    </a:lnTo>
                    <a:lnTo>
                      <a:pt x="7900053" y="1361934"/>
                    </a:lnTo>
                    <a:cubicBezTo>
                      <a:pt x="7904728" y="1372839"/>
                      <a:pt x="7903607" y="1385363"/>
                      <a:pt x="7897072" y="1395265"/>
                    </a:cubicBezTo>
                    <a:cubicBezTo>
                      <a:pt x="7890537" y="1405168"/>
                      <a:pt x="7879462" y="1411122"/>
                      <a:pt x="7867597" y="1411111"/>
                    </a:cubicBezTo>
                    <a:lnTo>
                      <a:pt x="7802545" y="1411111"/>
                    </a:lnTo>
                    <a:cubicBezTo>
                      <a:pt x="7746107" y="1411105"/>
                      <a:pt x="7695101" y="1377471"/>
                      <a:pt x="7672864" y="1325598"/>
                    </a:cubicBezTo>
                    <a:lnTo>
                      <a:pt x="7518841" y="966258"/>
                    </a:lnTo>
                    <a:cubicBezTo>
                      <a:pt x="7515595" y="958709"/>
                      <a:pt x="7504236" y="961884"/>
                      <a:pt x="7505365" y="969998"/>
                    </a:cubicBezTo>
                    <a:lnTo>
                      <a:pt x="7568371" y="1411111"/>
                    </a:lnTo>
                    <a:lnTo>
                      <a:pt x="7635752" y="2219607"/>
                    </a:lnTo>
                    <a:cubicBezTo>
                      <a:pt x="7636560" y="2229429"/>
                      <a:pt x="7633222" y="2239141"/>
                      <a:pt x="7626548" y="2246392"/>
                    </a:cubicBezTo>
                    <a:cubicBezTo>
                      <a:pt x="7619874" y="2253643"/>
                      <a:pt x="7610470" y="2257771"/>
                      <a:pt x="7600615" y="2257778"/>
                    </a:cubicBezTo>
                    <a:lnTo>
                      <a:pt x="7546781" y="2257778"/>
                    </a:lnTo>
                    <a:cubicBezTo>
                      <a:pt x="7477799" y="2257786"/>
                      <a:pt x="7418922" y="2207921"/>
                      <a:pt x="7407575" y="2139879"/>
                    </a:cubicBezTo>
                    <a:lnTo>
                      <a:pt x="7293204" y="1452880"/>
                    </a:lnTo>
                    <a:cubicBezTo>
                      <a:pt x="7291864" y="1444978"/>
                      <a:pt x="7280575" y="1444978"/>
                      <a:pt x="7279235" y="1452880"/>
                    </a:cubicBezTo>
                    <a:lnTo>
                      <a:pt x="7164794" y="2139879"/>
                    </a:lnTo>
                    <a:cubicBezTo>
                      <a:pt x="7153442" y="2207948"/>
                      <a:pt x="7094525" y="2257821"/>
                      <a:pt x="7025517" y="2257778"/>
                    </a:cubicBezTo>
                    <a:lnTo>
                      <a:pt x="6971683" y="2257778"/>
                    </a:lnTo>
                    <a:cubicBezTo>
                      <a:pt x="6961828" y="2257771"/>
                      <a:pt x="6952424" y="2253643"/>
                      <a:pt x="6945750" y="2246392"/>
                    </a:cubicBezTo>
                    <a:cubicBezTo>
                      <a:pt x="6939076" y="2239141"/>
                      <a:pt x="6935738" y="2229429"/>
                      <a:pt x="6936546" y="2219607"/>
                    </a:cubicBezTo>
                    <a:lnTo>
                      <a:pt x="7003927" y="1411111"/>
                    </a:lnTo>
                    <a:lnTo>
                      <a:pt x="7066933" y="969998"/>
                    </a:lnTo>
                    <a:moveTo>
                      <a:pt x="8619649" y="0"/>
                    </a:moveTo>
                    <a:cubicBezTo>
                      <a:pt x="8502748" y="0"/>
                      <a:pt x="8407982" y="94766"/>
                      <a:pt x="8407982" y="211667"/>
                    </a:cubicBezTo>
                    <a:lnTo>
                      <a:pt x="8407982" y="282222"/>
                    </a:lnTo>
                    <a:cubicBezTo>
                      <a:pt x="8407982" y="399122"/>
                      <a:pt x="8502748" y="493889"/>
                      <a:pt x="8619649" y="493889"/>
                    </a:cubicBezTo>
                    <a:cubicBezTo>
                      <a:pt x="8736550" y="493889"/>
                      <a:pt x="8831316" y="399122"/>
                      <a:pt x="8831316" y="282222"/>
                    </a:cubicBezTo>
                    <a:lnTo>
                      <a:pt x="8831316" y="211667"/>
                    </a:lnTo>
                    <a:cubicBezTo>
                      <a:pt x="8831316" y="94766"/>
                      <a:pt x="8736550" y="0"/>
                      <a:pt x="8619649" y="0"/>
                    </a:cubicBezTo>
                    <a:moveTo>
                      <a:pt x="8400433" y="969998"/>
                    </a:moveTo>
                    <a:cubicBezTo>
                      <a:pt x="8401632" y="961884"/>
                      <a:pt x="8390203" y="958709"/>
                      <a:pt x="8387028" y="966258"/>
                    </a:cubicBezTo>
                    <a:lnTo>
                      <a:pt x="8233004" y="1325598"/>
                    </a:lnTo>
                    <a:cubicBezTo>
                      <a:pt x="8210748" y="1377518"/>
                      <a:pt x="8159672" y="1411161"/>
                      <a:pt x="8103182" y="1411111"/>
                    </a:cubicBezTo>
                    <a:lnTo>
                      <a:pt x="8038130" y="1411111"/>
                    </a:lnTo>
                    <a:cubicBezTo>
                      <a:pt x="8026266" y="1411122"/>
                      <a:pt x="8015191" y="1405168"/>
                      <a:pt x="8008655" y="1395265"/>
                    </a:cubicBezTo>
                    <a:cubicBezTo>
                      <a:pt x="8002120" y="1385363"/>
                      <a:pt x="8001000" y="1372839"/>
                      <a:pt x="8005675" y="1361934"/>
                    </a:cubicBezTo>
                    <a:lnTo>
                      <a:pt x="8196316" y="917222"/>
                    </a:lnTo>
                    <a:lnTo>
                      <a:pt x="8266448" y="741821"/>
                    </a:lnTo>
                    <a:cubicBezTo>
                      <a:pt x="8309318" y="634683"/>
                      <a:pt x="8413094" y="564437"/>
                      <a:pt x="8528491" y="564444"/>
                    </a:cubicBezTo>
                    <a:lnTo>
                      <a:pt x="8710807" y="564444"/>
                    </a:lnTo>
                    <a:cubicBezTo>
                      <a:pt x="8826204" y="564437"/>
                      <a:pt x="8929980" y="634683"/>
                      <a:pt x="8972850" y="741821"/>
                    </a:cubicBezTo>
                    <a:lnTo>
                      <a:pt x="9042982" y="917222"/>
                    </a:lnTo>
                    <a:lnTo>
                      <a:pt x="9233553" y="1361934"/>
                    </a:lnTo>
                    <a:cubicBezTo>
                      <a:pt x="9238228" y="1372839"/>
                      <a:pt x="9237107" y="1385363"/>
                      <a:pt x="9230572" y="1395265"/>
                    </a:cubicBezTo>
                    <a:cubicBezTo>
                      <a:pt x="9224037" y="1405168"/>
                      <a:pt x="9212962" y="1411122"/>
                      <a:pt x="9201097" y="1411111"/>
                    </a:cubicBezTo>
                    <a:lnTo>
                      <a:pt x="9136045" y="1411111"/>
                    </a:lnTo>
                    <a:cubicBezTo>
                      <a:pt x="9079607" y="1411105"/>
                      <a:pt x="9028601" y="1377471"/>
                      <a:pt x="9006364" y="1325598"/>
                    </a:cubicBezTo>
                    <a:lnTo>
                      <a:pt x="8852341" y="966258"/>
                    </a:lnTo>
                    <a:cubicBezTo>
                      <a:pt x="8849095" y="958709"/>
                      <a:pt x="8837736" y="961884"/>
                      <a:pt x="8838865" y="969998"/>
                    </a:cubicBezTo>
                    <a:lnTo>
                      <a:pt x="8901871" y="1411111"/>
                    </a:lnTo>
                    <a:lnTo>
                      <a:pt x="8969252" y="2219607"/>
                    </a:lnTo>
                    <a:cubicBezTo>
                      <a:pt x="8970060" y="2229429"/>
                      <a:pt x="8966722" y="2239141"/>
                      <a:pt x="8960048" y="2246392"/>
                    </a:cubicBezTo>
                    <a:cubicBezTo>
                      <a:pt x="8953374" y="2253643"/>
                      <a:pt x="8943970" y="2257771"/>
                      <a:pt x="8934115" y="2257778"/>
                    </a:cubicBezTo>
                    <a:lnTo>
                      <a:pt x="8880281" y="2257778"/>
                    </a:lnTo>
                    <a:cubicBezTo>
                      <a:pt x="8811299" y="2257786"/>
                      <a:pt x="8752422" y="2207921"/>
                      <a:pt x="8741075" y="2139879"/>
                    </a:cubicBezTo>
                    <a:lnTo>
                      <a:pt x="8626704" y="1452880"/>
                    </a:lnTo>
                    <a:cubicBezTo>
                      <a:pt x="8625364" y="1444978"/>
                      <a:pt x="8614075" y="1444978"/>
                      <a:pt x="8612735" y="1452880"/>
                    </a:cubicBezTo>
                    <a:lnTo>
                      <a:pt x="8498294" y="2139879"/>
                    </a:lnTo>
                    <a:cubicBezTo>
                      <a:pt x="8486942" y="2207948"/>
                      <a:pt x="8428025" y="2257821"/>
                      <a:pt x="8359017" y="2257778"/>
                    </a:cubicBezTo>
                    <a:lnTo>
                      <a:pt x="8305183" y="2257778"/>
                    </a:lnTo>
                    <a:cubicBezTo>
                      <a:pt x="8295328" y="2257771"/>
                      <a:pt x="8285924" y="2253643"/>
                      <a:pt x="8279250" y="2246392"/>
                    </a:cubicBezTo>
                    <a:cubicBezTo>
                      <a:pt x="8272576" y="2239141"/>
                      <a:pt x="8269238" y="2229429"/>
                      <a:pt x="8270046" y="2219607"/>
                    </a:cubicBezTo>
                    <a:lnTo>
                      <a:pt x="8337427" y="1411111"/>
                    </a:lnTo>
                    <a:lnTo>
                      <a:pt x="8400433" y="969998"/>
                    </a:lnTo>
                    <a:moveTo>
                      <a:pt x="9953149" y="0"/>
                    </a:moveTo>
                    <a:cubicBezTo>
                      <a:pt x="9836248" y="0"/>
                      <a:pt x="9741482" y="94766"/>
                      <a:pt x="9741482" y="211667"/>
                    </a:cubicBezTo>
                    <a:lnTo>
                      <a:pt x="9741482" y="282222"/>
                    </a:lnTo>
                    <a:cubicBezTo>
                      <a:pt x="9741482" y="399122"/>
                      <a:pt x="9836248" y="493889"/>
                      <a:pt x="9953149" y="493889"/>
                    </a:cubicBezTo>
                    <a:cubicBezTo>
                      <a:pt x="10070050" y="493889"/>
                      <a:pt x="10164816" y="399122"/>
                      <a:pt x="10164816" y="282222"/>
                    </a:cubicBezTo>
                    <a:lnTo>
                      <a:pt x="10164816" y="211667"/>
                    </a:lnTo>
                    <a:cubicBezTo>
                      <a:pt x="10164816" y="94766"/>
                      <a:pt x="10070050" y="0"/>
                      <a:pt x="9953149" y="0"/>
                    </a:cubicBezTo>
                    <a:moveTo>
                      <a:pt x="9733933" y="969998"/>
                    </a:moveTo>
                    <a:cubicBezTo>
                      <a:pt x="9735132" y="961884"/>
                      <a:pt x="9723703" y="958709"/>
                      <a:pt x="9720528" y="966258"/>
                    </a:cubicBezTo>
                    <a:lnTo>
                      <a:pt x="9566504" y="1325598"/>
                    </a:lnTo>
                    <a:cubicBezTo>
                      <a:pt x="9544248" y="1377518"/>
                      <a:pt x="9493172" y="1411161"/>
                      <a:pt x="9436682" y="1411111"/>
                    </a:cubicBezTo>
                    <a:lnTo>
                      <a:pt x="9371630" y="1411111"/>
                    </a:lnTo>
                    <a:cubicBezTo>
                      <a:pt x="9359766" y="1411122"/>
                      <a:pt x="9348691" y="1405168"/>
                      <a:pt x="9342155" y="1395265"/>
                    </a:cubicBezTo>
                    <a:cubicBezTo>
                      <a:pt x="9335620" y="1385363"/>
                      <a:pt x="9334500" y="1372839"/>
                      <a:pt x="9339175" y="1361934"/>
                    </a:cubicBezTo>
                    <a:lnTo>
                      <a:pt x="9529816" y="917222"/>
                    </a:lnTo>
                    <a:lnTo>
                      <a:pt x="9599948" y="741821"/>
                    </a:lnTo>
                    <a:cubicBezTo>
                      <a:pt x="9642818" y="634683"/>
                      <a:pt x="9746594" y="564437"/>
                      <a:pt x="9861991" y="564444"/>
                    </a:cubicBezTo>
                    <a:lnTo>
                      <a:pt x="10044307" y="564444"/>
                    </a:lnTo>
                    <a:cubicBezTo>
                      <a:pt x="10159704" y="564437"/>
                      <a:pt x="10263480" y="634683"/>
                      <a:pt x="10306350" y="741821"/>
                    </a:cubicBezTo>
                    <a:lnTo>
                      <a:pt x="10376482" y="917222"/>
                    </a:lnTo>
                    <a:lnTo>
                      <a:pt x="10567053" y="1361934"/>
                    </a:lnTo>
                    <a:cubicBezTo>
                      <a:pt x="10571728" y="1372839"/>
                      <a:pt x="10570607" y="1385363"/>
                      <a:pt x="10564072" y="1395265"/>
                    </a:cubicBezTo>
                    <a:cubicBezTo>
                      <a:pt x="10557537" y="1405168"/>
                      <a:pt x="10546462" y="1411122"/>
                      <a:pt x="10534597" y="1411111"/>
                    </a:cubicBezTo>
                    <a:lnTo>
                      <a:pt x="10469545" y="1411111"/>
                    </a:lnTo>
                    <a:cubicBezTo>
                      <a:pt x="10413107" y="1411105"/>
                      <a:pt x="10362101" y="1377471"/>
                      <a:pt x="10339864" y="1325598"/>
                    </a:cubicBezTo>
                    <a:lnTo>
                      <a:pt x="10185841" y="966258"/>
                    </a:lnTo>
                    <a:cubicBezTo>
                      <a:pt x="10182595" y="958709"/>
                      <a:pt x="10171236" y="961884"/>
                      <a:pt x="10172365" y="969998"/>
                    </a:cubicBezTo>
                    <a:lnTo>
                      <a:pt x="10235371" y="1411111"/>
                    </a:lnTo>
                    <a:lnTo>
                      <a:pt x="10302752" y="2219607"/>
                    </a:lnTo>
                    <a:cubicBezTo>
                      <a:pt x="10303560" y="2229429"/>
                      <a:pt x="10300222" y="2239141"/>
                      <a:pt x="10293548" y="2246392"/>
                    </a:cubicBezTo>
                    <a:cubicBezTo>
                      <a:pt x="10286874" y="2253643"/>
                      <a:pt x="10277470" y="2257771"/>
                      <a:pt x="10267615" y="2257778"/>
                    </a:cubicBezTo>
                    <a:lnTo>
                      <a:pt x="10213781" y="2257778"/>
                    </a:lnTo>
                    <a:cubicBezTo>
                      <a:pt x="10144799" y="2257786"/>
                      <a:pt x="10085922" y="2207921"/>
                      <a:pt x="10074575" y="2139879"/>
                    </a:cubicBezTo>
                    <a:lnTo>
                      <a:pt x="9960204" y="1452880"/>
                    </a:lnTo>
                    <a:cubicBezTo>
                      <a:pt x="9958864" y="1444978"/>
                      <a:pt x="9947575" y="1444978"/>
                      <a:pt x="9946235" y="1452880"/>
                    </a:cubicBezTo>
                    <a:lnTo>
                      <a:pt x="9831794" y="2139879"/>
                    </a:lnTo>
                    <a:cubicBezTo>
                      <a:pt x="9820442" y="2207948"/>
                      <a:pt x="9761525" y="2257821"/>
                      <a:pt x="9692517" y="2257778"/>
                    </a:cubicBezTo>
                    <a:lnTo>
                      <a:pt x="9638683" y="2257778"/>
                    </a:lnTo>
                    <a:cubicBezTo>
                      <a:pt x="9628828" y="2257771"/>
                      <a:pt x="9619424" y="2253643"/>
                      <a:pt x="9612750" y="2246392"/>
                    </a:cubicBezTo>
                    <a:cubicBezTo>
                      <a:pt x="9606076" y="2239141"/>
                      <a:pt x="9602738" y="2229429"/>
                      <a:pt x="9603546" y="2219607"/>
                    </a:cubicBezTo>
                    <a:lnTo>
                      <a:pt x="9670927" y="1411111"/>
                    </a:lnTo>
                    <a:lnTo>
                      <a:pt x="9733933" y="969998"/>
                    </a:lnTo>
                  </a:path>
                </a:pathLst>
              </a:custGeom>
              <a:solidFill>
                <a:srgbClr val="131211"/>
              </a:solidFill>
            </p:spPr>
          </p:sp>
          <p:sp>
            <p:nvSpPr>
              <p:cNvPr id="31" name="Freeform 6">
                <a:extLst>
                  <a:ext uri="{FF2B5EF4-FFF2-40B4-BE49-F238E27FC236}">
                    <a16:creationId xmlns:a16="http://schemas.microsoft.com/office/drawing/2014/main" id="{F8ED8C38-8862-DF41-D947-C473F9263B63}"/>
                  </a:ext>
                </a:extLst>
              </p:cNvPr>
              <p:cNvSpPr/>
              <p:nvPr/>
            </p:nvSpPr>
            <p:spPr>
              <a:xfrm>
                <a:off x="10684354" y="0"/>
                <a:ext cx="2570725" cy="2257821"/>
              </a:xfrm>
              <a:custGeom>
                <a:avLst/>
                <a:gdLst/>
                <a:ahLst/>
                <a:cxnLst/>
                <a:rect l="l" t="t" r="r" b="b"/>
                <a:pathLst>
                  <a:path w="2570727" h="2257821">
                    <a:moveTo>
                      <a:pt x="618649" y="0"/>
                    </a:moveTo>
                    <a:cubicBezTo>
                      <a:pt x="501748" y="0"/>
                      <a:pt x="406982" y="94766"/>
                      <a:pt x="406982" y="211667"/>
                    </a:cubicBezTo>
                    <a:lnTo>
                      <a:pt x="406982" y="282222"/>
                    </a:lnTo>
                    <a:cubicBezTo>
                      <a:pt x="406982" y="399122"/>
                      <a:pt x="501748" y="493889"/>
                      <a:pt x="618649" y="493889"/>
                    </a:cubicBezTo>
                    <a:cubicBezTo>
                      <a:pt x="735550" y="493889"/>
                      <a:pt x="830316" y="399122"/>
                      <a:pt x="830316" y="282222"/>
                    </a:cubicBezTo>
                    <a:lnTo>
                      <a:pt x="830316" y="211667"/>
                    </a:lnTo>
                    <a:cubicBezTo>
                      <a:pt x="830316" y="94766"/>
                      <a:pt x="735550" y="0"/>
                      <a:pt x="618649" y="0"/>
                    </a:cubicBezTo>
                    <a:moveTo>
                      <a:pt x="399433" y="969998"/>
                    </a:moveTo>
                    <a:cubicBezTo>
                      <a:pt x="400632" y="961884"/>
                      <a:pt x="389203" y="958709"/>
                      <a:pt x="386028" y="966258"/>
                    </a:cubicBezTo>
                    <a:lnTo>
                      <a:pt x="232004" y="1325598"/>
                    </a:lnTo>
                    <a:cubicBezTo>
                      <a:pt x="209748" y="1377518"/>
                      <a:pt x="158672" y="1411161"/>
                      <a:pt x="102182" y="1411111"/>
                    </a:cubicBezTo>
                    <a:lnTo>
                      <a:pt x="37130" y="1411111"/>
                    </a:lnTo>
                    <a:cubicBezTo>
                      <a:pt x="25266" y="1411122"/>
                      <a:pt x="14191" y="1405168"/>
                      <a:pt x="7655" y="1395265"/>
                    </a:cubicBezTo>
                    <a:cubicBezTo>
                      <a:pt x="1120" y="1385363"/>
                      <a:pt x="0" y="1372839"/>
                      <a:pt x="4675" y="1361934"/>
                    </a:cubicBezTo>
                    <a:lnTo>
                      <a:pt x="195316" y="917222"/>
                    </a:lnTo>
                    <a:lnTo>
                      <a:pt x="265448" y="741821"/>
                    </a:lnTo>
                    <a:cubicBezTo>
                      <a:pt x="308318" y="634683"/>
                      <a:pt x="412094" y="564437"/>
                      <a:pt x="527491" y="564444"/>
                    </a:cubicBezTo>
                    <a:lnTo>
                      <a:pt x="709807" y="564444"/>
                    </a:lnTo>
                    <a:cubicBezTo>
                      <a:pt x="825204" y="564437"/>
                      <a:pt x="928980" y="634683"/>
                      <a:pt x="971850" y="741821"/>
                    </a:cubicBezTo>
                    <a:lnTo>
                      <a:pt x="1041982" y="917222"/>
                    </a:lnTo>
                    <a:lnTo>
                      <a:pt x="1232553" y="1361934"/>
                    </a:lnTo>
                    <a:cubicBezTo>
                      <a:pt x="1237228" y="1372839"/>
                      <a:pt x="1236107" y="1385363"/>
                      <a:pt x="1229572" y="1395265"/>
                    </a:cubicBezTo>
                    <a:cubicBezTo>
                      <a:pt x="1223037" y="1405168"/>
                      <a:pt x="1211962" y="1411122"/>
                      <a:pt x="1200097" y="1411111"/>
                    </a:cubicBezTo>
                    <a:lnTo>
                      <a:pt x="1135045" y="1411111"/>
                    </a:lnTo>
                    <a:cubicBezTo>
                      <a:pt x="1078607" y="1411105"/>
                      <a:pt x="1027601" y="1377471"/>
                      <a:pt x="1005364" y="1325598"/>
                    </a:cubicBezTo>
                    <a:lnTo>
                      <a:pt x="851341" y="966258"/>
                    </a:lnTo>
                    <a:cubicBezTo>
                      <a:pt x="848095" y="958709"/>
                      <a:pt x="836736" y="961884"/>
                      <a:pt x="837865" y="969998"/>
                    </a:cubicBezTo>
                    <a:lnTo>
                      <a:pt x="900871" y="1411111"/>
                    </a:lnTo>
                    <a:lnTo>
                      <a:pt x="968252" y="2219607"/>
                    </a:lnTo>
                    <a:cubicBezTo>
                      <a:pt x="969060" y="2229429"/>
                      <a:pt x="965722" y="2239141"/>
                      <a:pt x="959048" y="2246392"/>
                    </a:cubicBezTo>
                    <a:cubicBezTo>
                      <a:pt x="952374" y="2253643"/>
                      <a:pt x="942970" y="2257771"/>
                      <a:pt x="933115" y="2257778"/>
                    </a:cubicBezTo>
                    <a:lnTo>
                      <a:pt x="879281" y="2257778"/>
                    </a:lnTo>
                    <a:cubicBezTo>
                      <a:pt x="810299" y="2257786"/>
                      <a:pt x="751422" y="2207921"/>
                      <a:pt x="740075" y="2139879"/>
                    </a:cubicBezTo>
                    <a:lnTo>
                      <a:pt x="625704" y="1452880"/>
                    </a:lnTo>
                    <a:cubicBezTo>
                      <a:pt x="624364" y="1444978"/>
                      <a:pt x="613075" y="1444978"/>
                      <a:pt x="611735" y="1452880"/>
                    </a:cubicBezTo>
                    <a:lnTo>
                      <a:pt x="497294" y="2139879"/>
                    </a:lnTo>
                    <a:cubicBezTo>
                      <a:pt x="485942" y="2207948"/>
                      <a:pt x="427025" y="2257821"/>
                      <a:pt x="358017" y="2257778"/>
                    </a:cubicBezTo>
                    <a:lnTo>
                      <a:pt x="304183" y="2257778"/>
                    </a:lnTo>
                    <a:cubicBezTo>
                      <a:pt x="294328" y="2257771"/>
                      <a:pt x="284924" y="2253643"/>
                      <a:pt x="278250" y="2246392"/>
                    </a:cubicBezTo>
                    <a:cubicBezTo>
                      <a:pt x="271576" y="2239141"/>
                      <a:pt x="268238" y="2229429"/>
                      <a:pt x="269046" y="2219607"/>
                    </a:cubicBezTo>
                    <a:lnTo>
                      <a:pt x="336427" y="1411111"/>
                    </a:lnTo>
                    <a:lnTo>
                      <a:pt x="399433" y="969998"/>
                    </a:lnTo>
                    <a:moveTo>
                      <a:pt x="1952149" y="0"/>
                    </a:moveTo>
                    <a:cubicBezTo>
                      <a:pt x="1835248" y="0"/>
                      <a:pt x="1740482" y="94766"/>
                      <a:pt x="1740482" y="211667"/>
                    </a:cubicBezTo>
                    <a:lnTo>
                      <a:pt x="1740482" y="282222"/>
                    </a:lnTo>
                    <a:cubicBezTo>
                      <a:pt x="1740482" y="399122"/>
                      <a:pt x="1835248" y="493889"/>
                      <a:pt x="1952149" y="493889"/>
                    </a:cubicBezTo>
                    <a:cubicBezTo>
                      <a:pt x="2069050" y="493889"/>
                      <a:pt x="2163816" y="399122"/>
                      <a:pt x="2163816" y="282222"/>
                    </a:cubicBezTo>
                    <a:lnTo>
                      <a:pt x="2163816" y="211667"/>
                    </a:lnTo>
                    <a:cubicBezTo>
                      <a:pt x="2163816" y="94766"/>
                      <a:pt x="2069050" y="0"/>
                      <a:pt x="1952149" y="0"/>
                    </a:cubicBezTo>
                    <a:moveTo>
                      <a:pt x="1732933" y="969998"/>
                    </a:moveTo>
                    <a:cubicBezTo>
                      <a:pt x="1734132" y="961884"/>
                      <a:pt x="1722703" y="958709"/>
                      <a:pt x="1719528" y="966258"/>
                    </a:cubicBezTo>
                    <a:lnTo>
                      <a:pt x="1565504" y="1325598"/>
                    </a:lnTo>
                    <a:cubicBezTo>
                      <a:pt x="1543248" y="1377518"/>
                      <a:pt x="1492172" y="1411161"/>
                      <a:pt x="1435682" y="1411111"/>
                    </a:cubicBezTo>
                    <a:lnTo>
                      <a:pt x="1370630" y="1411111"/>
                    </a:lnTo>
                    <a:cubicBezTo>
                      <a:pt x="1358766" y="1411122"/>
                      <a:pt x="1347691" y="1405168"/>
                      <a:pt x="1341155" y="1395265"/>
                    </a:cubicBezTo>
                    <a:cubicBezTo>
                      <a:pt x="1334620" y="1385363"/>
                      <a:pt x="1333500" y="1372839"/>
                      <a:pt x="1338175" y="1361934"/>
                    </a:cubicBezTo>
                    <a:lnTo>
                      <a:pt x="1528816" y="917222"/>
                    </a:lnTo>
                    <a:lnTo>
                      <a:pt x="1598948" y="741821"/>
                    </a:lnTo>
                    <a:cubicBezTo>
                      <a:pt x="1641818" y="634683"/>
                      <a:pt x="1745594" y="564437"/>
                      <a:pt x="1860991" y="564444"/>
                    </a:cubicBezTo>
                    <a:lnTo>
                      <a:pt x="2043307" y="564444"/>
                    </a:lnTo>
                    <a:cubicBezTo>
                      <a:pt x="2158704" y="564437"/>
                      <a:pt x="2262480" y="634683"/>
                      <a:pt x="2305350" y="741821"/>
                    </a:cubicBezTo>
                    <a:lnTo>
                      <a:pt x="2375483" y="917222"/>
                    </a:lnTo>
                    <a:lnTo>
                      <a:pt x="2566053" y="1361934"/>
                    </a:lnTo>
                    <a:cubicBezTo>
                      <a:pt x="2570727" y="1372839"/>
                      <a:pt x="2569607" y="1385363"/>
                      <a:pt x="2563073" y="1395265"/>
                    </a:cubicBezTo>
                    <a:cubicBezTo>
                      <a:pt x="2556537" y="1405168"/>
                      <a:pt x="2545462" y="1411122"/>
                      <a:pt x="2533597" y="1411111"/>
                    </a:cubicBezTo>
                    <a:lnTo>
                      <a:pt x="2468545" y="1411111"/>
                    </a:lnTo>
                    <a:cubicBezTo>
                      <a:pt x="2412107" y="1411105"/>
                      <a:pt x="2361101" y="1377471"/>
                      <a:pt x="2338863" y="1325598"/>
                    </a:cubicBezTo>
                    <a:lnTo>
                      <a:pt x="2184841" y="966258"/>
                    </a:lnTo>
                    <a:cubicBezTo>
                      <a:pt x="2181595" y="958709"/>
                      <a:pt x="2170236" y="961884"/>
                      <a:pt x="2171365" y="969998"/>
                    </a:cubicBezTo>
                    <a:lnTo>
                      <a:pt x="2234371" y="1411111"/>
                    </a:lnTo>
                    <a:lnTo>
                      <a:pt x="2301752" y="2219607"/>
                    </a:lnTo>
                    <a:cubicBezTo>
                      <a:pt x="2302560" y="2229429"/>
                      <a:pt x="2299222" y="2239141"/>
                      <a:pt x="2292548" y="2246392"/>
                    </a:cubicBezTo>
                    <a:cubicBezTo>
                      <a:pt x="2285874" y="2253643"/>
                      <a:pt x="2276470" y="2257771"/>
                      <a:pt x="2266615" y="2257778"/>
                    </a:cubicBezTo>
                    <a:lnTo>
                      <a:pt x="2212781" y="2257778"/>
                    </a:lnTo>
                    <a:cubicBezTo>
                      <a:pt x="2143799" y="2257786"/>
                      <a:pt x="2084922" y="2207921"/>
                      <a:pt x="2073575" y="2139879"/>
                    </a:cubicBezTo>
                    <a:lnTo>
                      <a:pt x="1959204" y="1452880"/>
                    </a:lnTo>
                    <a:cubicBezTo>
                      <a:pt x="1957864" y="1444978"/>
                      <a:pt x="1946575" y="1444978"/>
                      <a:pt x="1945235" y="1452880"/>
                    </a:cubicBezTo>
                    <a:lnTo>
                      <a:pt x="1830794" y="2139879"/>
                    </a:lnTo>
                    <a:cubicBezTo>
                      <a:pt x="1819442" y="2207948"/>
                      <a:pt x="1760525" y="2257821"/>
                      <a:pt x="1691517" y="2257778"/>
                    </a:cubicBezTo>
                    <a:lnTo>
                      <a:pt x="1637683" y="2257778"/>
                    </a:lnTo>
                    <a:cubicBezTo>
                      <a:pt x="1627828" y="2257771"/>
                      <a:pt x="1618424" y="2253643"/>
                      <a:pt x="1611750" y="2246392"/>
                    </a:cubicBezTo>
                    <a:cubicBezTo>
                      <a:pt x="1605076" y="2239141"/>
                      <a:pt x="1601738" y="2229429"/>
                      <a:pt x="1602546" y="2219607"/>
                    </a:cubicBezTo>
                    <a:lnTo>
                      <a:pt x="1669927" y="1411111"/>
                    </a:lnTo>
                    <a:lnTo>
                      <a:pt x="1732933" y="969998"/>
                    </a:lnTo>
                  </a:path>
                </a:pathLst>
              </a:custGeom>
              <a:solidFill>
                <a:srgbClr val="B3B5A9"/>
              </a:solidFill>
            </p:spPr>
          </p:sp>
        </p:grpSp>
      </p:grpSp>
      <p:sp>
        <p:nvSpPr>
          <p:cNvPr id="27" name="TextBox 26">
            <a:extLst>
              <a:ext uri="{FF2B5EF4-FFF2-40B4-BE49-F238E27FC236}">
                <a16:creationId xmlns:a16="http://schemas.microsoft.com/office/drawing/2014/main" id="{562C40DF-2E3F-AD0E-2266-1BCDE7BD29C5}"/>
              </a:ext>
            </a:extLst>
          </p:cNvPr>
          <p:cNvSpPr txBox="1"/>
          <p:nvPr/>
        </p:nvSpPr>
        <p:spPr>
          <a:xfrm>
            <a:off x="9641558" y="6154471"/>
            <a:ext cx="1710961" cy="1536635"/>
          </a:xfrm>
          <a:prstGeom prst="rect">
            <a:avLst/>
          </a:prstGeom>
          <a:solidFill>
            <a:srgbClr val="F8F9F9"/>
          </a:solidFill>
        </p:spPr>
        <p:txBody>
          <a:bodyPr wrap="square" rtlCol="0">
            <a:spAutoFit/>
          </a:bodyPr>
          <a:lstStyle/>
          <a:p>
            <a:endParaRPr lang="en-US" dirty="0"/>
          </a:p>
        </p:txBody>
      </p:sp>
      <p:sp>
        <p:nvSpPr>
          <p:cNvPr id="3072" name="Freeform 3">
            <a:extLst>
              <a:ext uri="{FF2B5EF4-FFF2-40B4-BE49-F238E27FC236}">
                <a16:creationId xmlns:a16="http://schemas.microsoft.com/office/drawing/2014/main" id="{682E1E92-8FD6-E9E0-DC33-45E96B9B119E}"/>
              </a:ext>
            </a:extLst>
          </p:cNvPr>
          <p:cNvSpPr/>
          <p:nvPr/>
        </p:nvSpPr>
        <p:spPr>
          <a:xfrm rot="10800000">
            <a:off x="-1721321" y="-1724349"/>
            <a:ext cx="14978556" cy="12083688"/>
          </a:xfrm>
          <a:custGeom>
            <a:avLst/>
            <a:gdLst/>
            <a:ahLst/>
            <a:cxnLst/>
            <a:rect l="l" t="t" r="r" b="b"/>
            <a:pathLst>
              <a:path w="15026802" h="1591351">
                <a:moveTo>
                  <a:pt x="0" y="0"/>
                </a:moveTo>
                <a:lnTo>
                  <a:pt x="15026802" y="0"/>
                </a:lnTo>
                <a:lnTo>
                  <a:pt x="15026802" y="1591350"/>
                </a:lnTo>
                <a:lnTo>
                  <a:pt x="0" y="1591350"/>
                </a:lnTo>
                <a:lnTo>
                  <a:pt x="0" y="0"/>
                </a:lnTo>
                <a:close/>
              </a:path>
            </a:pathLst>
          </a:custGeom>
          <a:blipFill dpi="0" rotWithShape="1">
            <a:blip r:embed="rId4">
              <a:alphaModFix amt="38000"/>
              <a:duotone>
                <a:schemeClr val="accent6">
                  <a:shade val="45000"/>
                  <a:satMod val="135000"/>
                </a:schemeClr>
                <a:prstClr val="white"/>
              </a:duotone>
            </a:blip>
            <a:srcRect/>
            <a:stretch>
              <a:fillRect t="-86495"/>
            </a:stretch>
          </a:blipFill>
        </p:spPr>
        <p:txBody>
          <a:bodyPr/>
          <a:lstStyle/>
          <a:p>
            <a:endParaRPr lang="en-US" dirty="0"/>
          </a:p>
        </p:txBody>
      </p:sp>
      <p:pic>
        <p:nvPicPr>
          <p:cNvPr id="3080" name="Picture 8">
            <a:extLst>
              <a:ext uri="{FF2B5EF4-FFF2-40B4-BE49-F238E27FC236}">
                <a16:creationId xmlns:a16="http://schemas.microsoft.com/office/drawing/2014/main" id="{29BDE99B-9743-6534-46AB-F7E1DAE5E14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187961" y="-43392"/>
            <a:ext cx="6938267" cy="10399101"/>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sp>
        <p:nvSpPr>
          <p:cNvPr id="3073" name="TextBox 9">
            <a:extLst>
              <a:ext uri="{FF2B5EF4-FFF2-40B4-BE49-F238E27FC236}">
                <a16:creationId xmlns:a16="http://schemas.microsoft.com/office/drawing/2014/main" id="{ECE14497-931F-9461-ED53-3F1B1E56CC65}"/>
              </a:ext>
            </a:extLst>
          </p:cNvPr>
          <p:cNvSpPr txBox="1"/>
          <p:nvPr/>
        </p:nvSpPr>
        <p:spPr>
          <a:xfrm>
            <a:off x="6281083" y="9791700"/>
            <a:ext cx="14785207" cy="234038"/>
          </a:xfrm>
          <a:prstGeom prst="rect">
            <a:avLst/>
          </a:prstGeom>
        </p:spPr>
        <p:txBody>
          <a:bodyPr wrap="square" lIns="0" tIns="0" rIns="0" bIns="0" rtlCol="0" anchor="t">
            <a:spAutoFit/>
          </a:bodyPr>
          <a:lstStyle/>
          <a:p>
            <a:pPr algn="ctr">
              <a:lnSpc>
                <a:spcPts val="1800"/>
              </a:lnSpc>
            </a:pPr>
            <a:r>
              <a:rPr lang="en-US" spc="151" dirty="0"/>
              <a:t>American Society for Dermatologic Surgery | 2023</a:t>
            </a:r>
          </a:p>
        </p:txBody>
      </p:sp>
    </p:spTree>
    <p:extLst>
      <p:ext uri="{BB962C8B-B14F-4D97-AF65-F5344CB8AC3E}">
        <p14:creationId xmlns:p14="http://schemas.microsoft.com/office/powerpoint/2010/main" val="25693289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rot="5400000">
            <a:off x="8599746" y="-4842580"/>
            <a:ext cx="1088513" cy="18287996"/>
          </a:xfrm>
          <a:custGeom>
            <a:avLst/>
            <a:gdLst/>
            <a:ahLst/>
            <a:cxnLst/>
            <a:rect l="l" t="t" r="r" b="b"/>
            <a:pathLst>
              <a:path w="286687" h="4816592">
                <a:moveTo>
                  <a:pt x="0" y="0"/>
                </a:moveTo>
                <a:lnTo>
                  <a:pt x="286687" y="0"/>
                </a:lnTo>
                <a:lnTo>
                  <a:pt x="286687" y="4816592"/>
                </a:lnTo>
                <a:lnTo>
                  <a:pt x="0" y="4816592"/>
                </a:lnTo>
                <a:close/>
              </a:path>
            </a:pathLst>
          </a:custGeom>
          <a:gradFill rotWithShape="1">
            <a:gsLst>
              <a:gs pos="0">
                <a:srgbClr val="696969">
                  <a:alpha val="72000"/>
                </a:srgbClr>
              </a:gs>
              <a:gs pos="33333">
                <a:srgbClr val="B4B4B4">
                  <a:alpha val="82500"/>
                </a:srgbClr>
              </a:gs>
              <a:gs pos="66667">
                <a:srgbClr val="EEEEEE">
                  <a:alpha val="70500"/>
                </a:srgbClr>
              </a:gs>
              <a:gs pos="100000">
                <a:srgbClr val="FBFBFB">
                  <a:alpha val="22000"/>
                </a:srgbClr>
              </a:gs>
            </a:gsLst>
            <a:lin ang="0"/>
          </a:gradFill>
          <a:ln>
            <a:noFill/>
          </a:ln>
        </p:spPr>
      </p:sp>
      <p:sp>
        <p:nvSpPr>
          <p:cNvPr id="7" name="TextBox 7"/>
          <p:cNvSpPr txBox="1"/>
          <p:nvPr/>
        </p:nvSpPr>
        <p:spPr>
          <a:xfrm>
            <a:off x="0" y="3757161"/>
            <a:ext cx="18669000" cy="1510093"/>
          </a:xfrm>
          <a:prstGeom prst="rect">
            <a:avLst/>
          </a:prstGeom>
        </p:spPr>
        <p:txBody>
          <a:bodyPr wrap="square" lIns="0" tIns="0" rIns="0" bIns="0" rtlCol="0" anchor="t">
            <a:spAutoFit/>
          </a:bodyPr>
          <a:lstStyle/>
          <a:p>
            <a:pPr algn="ctr">
              <a:lnSpc>
                <a:spcPts val="13774"/>
              </a:lnSpc>
            </a:pPr>
            <a:r>
              <a:rPr lang="en-US" sz="5400" b="1" spc="79" dirty="0">
                <a:solidFill>
                  <a:schemeClr val="accent6">
                    <a:lumMod val="75000"/>
                  </a:schemeClr>
                </a:solidFill>
              </a:rPr>
              <a:t>Why are consumers considering cosmetic procedures?</a:t>
            </a:r>
          </a:p>
        </p:txBody>
      </p:sp>
      <p:sp>
        <p:nvSpPr>
          <p:cNvPr id="2062" name="TextBox 7">
            <a:extLst>
              <a:ext uri="{FF2B5EF4-FFF2-40B4-BE49-F238E27FC236}">
                <a16:creationId xmlns:a16="http://schemas.microsoft.com/office/drawing/2014/main" id="{BDBC505C-C151-C2F0-6CB8-6E587E66E269}"/>
              </a:ext>
            </a:extLst>
          </p:cNvPr>
          <p:cNvSpPr txBox="1"/>
          <p:nvPr/>
        </p:nvSpPr>
        <p:spPr>
          <a:xfrm>
            <a:off x="2031259" y="5411992"/>
            <a:ext cx="12801600" cy="4035592"/>
          </a:xfrm>
          <a:prstGeom prst="rect">
            <a:avLst/>
          </a:prstGeom>
        </p:spPr>
        <p:txBody>
          <a:bodyPr wrap="square" lIns="0" tIns="0" rIns="0" bIns="0" rtlCol="0" anchor="t">
            <a:spAutoFit/>
          </a:bodyPr>
          <a:lstStyle/>
          <a:p>
            <a:pPr marL="457200" indent="-457200">
              <a:lnSpc>
                <a:spcPct val="110000"/>
              </a:lnSpc>
              <a:buClr>
                <a:schemeClr val="tx1"/>
              </a:buClr>
              <a:buFont typeface="Wingdings" panose="05000000000000000000" pitchFamily="2" charset="2"/>
              <a:buChar char="§"/>
            </a:pPr>
            <a:r>
              <a:rPr lang="en-US" sz="3600" dirty="0"/>
              <a:t>I want to feel more confident.</a:t>
            </a:r>
          </a:p>
          <a:p>
            <a:pPr marL="457200" indent="-457200">
              <a:lnSpc>
                <a:spcPct val="110000"/>
              </a:lnSpc>
              <a:buClr>
                <a:schemeClr val="tx1"/>
              </a:buClr>
              <a:buFont typeface="Wingdings" panose="05000000000000000000" pitchFamily="2" charset="2"/>
              <a:buChar char="§"/>
            </a:pPr>
            <a:r>
              <a:rPr lang="en-US" sz="3600" dirty="0"/>
              <a:t>I want to do something for myself / reward myself.</a:t>
            </a:r>
          </a:p>
          <a:p>
            <a:pPr marL="457200" indent="-457200">
              <a:lnSpc>
                <a:spcPct val="110000"/>
              </a:lnSpc>
              <a:buFont typeface="Wingdings" panose="05000000000000000000" pitchFamily="2" charset="2"/>
              <a:buChar char="§"/>
            </a:pPr>
            <a:r>
              <a:rPr lang="en-US" sz="3600" dirty="0"/>
              <a:t>I want to appear more attractive.</a:t>
            </a:r>
          </a:p>
          <a:p>
            <a:pPr marL="457200" indent="-457200">
              <a:lnSpc>
                <a:spcPct val="110000"/>
              </a:lnSpc>
              <a:buFont typeface="Wingdings" panose="05000000000000000000" pitchFamily="2" charset="2"/>
              <a:buChar char="§"/>
            </a:pPr>
            <a:r>
              <a:rPr lang="en-US" sz="3600" dirty="0"/>
              <a:t>I want to look as young as I feel or better for my age.</a:t>
            </a:r>
          </a:p>
          <a:p>
            <a:pPr marL="457200" indent="-457200">
              <a:lnSpc>
                <a:spcPct val="110000"/>
              </a:lnSpc>
              <a:buFont typeface="Wingdings" panose="05000000000000000000" pitchFamily="2" charset="2"/>
              <a:buChar char="§"/>
            </a:pPr>
            <a:endParaRPr lang="en-US" sz="3200" dirty="0">
              <a:solidFill>
                <a:schemeClr val="accent6">
                  <a:lumMod val="75000"/>
                </a:schemeClr>
              </a:solidFill>
              <a:latin typeface="Montserrat Medium" panose="020F0502020204030204" pitchFamily="2" charset="0"/>
            </a:endParaRPr>
          </a:p>
          <a:p>
            <a:pPr marL="457200" indent="-457200">
              <a:lnSpc>
                <a:spcPct val="110000"/>
              </a:lnSpc>
              <a:buClr>
                <a:srgbClr val="37939B"/>
              </a:buClr>
              <a:buFont typeface="Wingdings" panose="05000000000000000000" pitchFamily="2" charset="2"/>
              <a:buChar char="§"/>
            </a:pPr>
            <a:endParaRPr lang="en-US" sz="3200" dirty="0">
              <a:solidFill>
                <a:schemeClr val="accent6">
                  <a:lumMod val="75000"/>
                </a:schemeClr>
              </a:solidFill>
              <a:latin typeface="Montserrat Medium" panose="020F0502020204030204" pitchFamily="2" charset="0"/>
            </a:endParaRPr>
          </a:p>
          <a:p>
            <a:pPr marL="457200" indent="-457200">
              <a:lnSpc>
                <a:spcPct val="110000"/>
              </a:lnSpc>
              <a:buClr>
                <a:srgbClr val="37939B"/>
              </a:buClr>
              <a:buFont typeface="Wingdings" panose="05000000000000000000" pitchFamily="2" charset="2"/>
              <a:buChar char="§"/>
            </a:pPr>
            <a:endParaRPr lang="en-US" sz="3200" dirty="0">
              <a:solidFill>
                <a:schemeClr val="accent6">
                  <a:lumMod val="75000"/>
                </a:schemeClr>
              </a:solidFill>
              <a:latin typeface="Montserrat Medium" panose="020F0502020204030204" pitchFamily="2" charset="0"/>
            </a:endParaRPr>
          </a:p>
        </p:txBody>
      </p:sp>
      <p:sp>
        <p:nvSpPr>
          <p:cNvPr id="2066" name="TextBox 9">
            <a:extLst>
              <a:ext uri="{FF2B5EF4-FFF2-40B4-BE49-F238E27FC236}">
                <a16:creationId xmlns:a16="http://schemas.microsoft.com/office/drawing/2014/main" id="{8A8B1D5C-1BED-7EAC-BBEE-4CEA867D52BE}"/>
              </a:ext>
            </a:extLst>
          </p:cNvPr>
          <p:cNvSpPr txBox="1"/>
          <p:nvPr/>
        </p:nvSpPr>
        <p:spPr>
          <a:xfrm>
            <a:off x="0" y="9563100"/>
            <a:ext cx="18360331" cy="234038"/>
          </a:xfrm>
          <a:prstGeom prst="rect">
            <a:avLst/>
          </a:prstGeom>
        </p:spPr>
        <p:txBody>
          <a:bodyPr wrap="square" lIns="0" tIns="0" rIns="0" bIns="0" rtlCol="0" anchor="t">
            <a:spAutoFit/>
          </a:bodyPr>
          <a:lstStyle/>
          <a:p>
            <a:pPr algn="ctr">
              <a:lnSpc>
                <a:spcPts val="1800"/>
              </a:lnSpc>
            </a:pPr>
            <a:r>
              <a:rPr lang="en-US" spc="151" dirty="0"/>
              <a:t>American Society for Dermatologic Surgery | 2023</a:t>
            </a:r>
          </a:p>
        </p:txBody>
      </p:sp>
      <p:pic>
        <p:nvPicPr>
          <p:cNvPr id="2" name="Picture 2">
            <a:extLst>
              <a:ext uri="{FF2B5EF4-FFF2-40B4-BE49-F238E27FC236}">
                <a16:creationId xmlns:a16="http://schemas.microsoft.com/office/drawing/2014/main" id="{6585ED59-AD7E-56CB-3D73-DA2EF77ECA5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6" t="49558" r="-106" b="5166"/>
          <a:stretch/>
        </p:blipFill>
        <p:spPr bwMode="auto">
          <a:xfrm>
            <a:off x="-49875" y="-691273"/>
            <a:ext cx="18499154" cy="4448434"/>
          </a:xfrm>
          <a:prstGeom prst="rect">
            <a:avLst/>
          </a:prstGeom>
          <a:noFill/>
          <a:extLst>
            <a:ext uri="{909E8E84-426E-40DD-AFC4-6F175D3DCCD1}">
              <a14:hiddenFill xmlns:a14="http://schemas.microsoft.com/office/drawing/2010/main">
                <a:solidFill>
                  <a:srgbClr val="FFFFFF"/>
                </a:solidFill>
              </a14:hiddenFill>
            </a:ext>
          </a:extLst>
        </p:spPr>
      </p:pic>
      <p:sp>
        <p:nvSpPr>
          <p:cNvPr id="6" name="Freeform 3">
            <a:extLst>
              <a:ext uri="{FF2B5EF4-FFF2-40B4-BE49-F238E27FC236}">
                <a16:creationId xmlns:a16="http://schemas.microsoft.com/office/drawing/2014/main" id="{E710F5A6-3FA0-98E5-E741-9C81E5267E58}"/>
              </a:ext>
            </a:extLst>
          </p:cNvPr>
          <p:cNvSpPr/>
          <p:nvPr/>
        </p:nvSpPr>
        <p:spPr>
          <a:xfrm>
            <a:off x="914400" y="3757161"/>
            <a:ext cx="17145000" cy="5235541"/>
          </a:xfrm>
          <a:custGeom>
            <a:avLst/>
            <a:gdLst/>
            <a:ahLst/>
            <a:cxnLst/>
            <a:rect l="l" t="t" r="r" b="b"/>
            <a:pathLst>
              <a:path w="15026802" h="1591351">
                <a:moveTo>
                  <a:pt x="0" y="0"/>
                </a:moveTo>
                <a:lnTo>
                  <a:pt x="15026802" y="0"/>
                </a:lnTo>
                <a:lnTo>
                  <a:pt x="15026802" y="1591350"/>
                </a:lnTo>
                <a:lnTo>
                  <a:pt x="0" y="1591350"/>
                </a:lnTo>
                <a:lnTo>
                  <a:pt x="0" y="0"/>
                </a:lnTo>
                <a:close/>
              </a:path>
            </a:pathLst>
          </a:custGeom>
          <a:blipFill dpi="0" rotWithShape="1">
            <a:blip r:embed="rId3">
              <a:alphaModFix amt="50000"/>
              <a:duotone>
                <a:schemeClr val="accent6">
                  <a:shade val="45000"/>
                  <a:satMod val="135000"/>
                </a:schemeClr>
                <a:prstClr val="white"/>
              </a:duotone>
            </a:blip>
            <a:srcRect/>
            <a:stretch>
              <a:fillRect t="-86495"/>
            </a:stretch>
          </a:blipFill>
        </p:spPr>
        <p:txBody>
          <a:bodyPr/>
          <a:lstStyle/>
          <a:p>
            <a:endParaRPr lang="en-US" dirty="0"/>
          </a:p>
        </p:txBody>
      </p:sp>
      <p:grpSp>
        <p:nvGrpSpPr>
          <p:cNvPr id="11" name="Group 23">
            <a:extLst>
              <a:ext uri="{FF2B5EF4-FFF2-40B4-BE49-F238E27FC236}">
                <a16:creationId xmlns:a16="http://schemas.microsoft.com/office/drawing/2014/main" id="{C34B83BB-A827-634C-B616-3307E4DB3235}"/>
              </a:ext>
            </a:extLst>
          </p:cNvPr>
          <p:cNvGrpSpPr/>
          <p:nvPr/>
        </p:nvGrpSpPr>
        <p:grpSpPr>
          <a:xfrm>
            <a:off x="13564171" y="5844780"/>
            <a:ext cx="3428429" cy="3296741"/>
            <a:chOff x="0" y="0"/>
            <a:chExt cx="3368160" cy="3366000"/>
          </a:xfr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p:grpSpPr>
        <p:sp>
          <p:nvSpPr>
            <p:cNvPr id="12" name="Freeform 24">
              <a:extLst>
                <a:ext uri="{FF2B5EF4-FFF2-40B4-BE49-F238E27FC236}">
                  <a16:creationId xmlns:a16="http://schemas.microsoft.com/office/drawing/2014/main" id="{16BA0C19-0D64-2DBA-5A1C-26295D3D3818}"/>
                </a:ext>
              </a:extLst>
            </p:cNvPr>
            <p:cNvSpPr/>
            <p:nvPr/>
          </p:nvSpPr>
          <p:spPr>
            <a:xfrm>
              <a:off x="0" y="0"/>
              <a:ext cx="3368040" cy="3366008"/>
            </a:xfrm>
            <a:custGeom>
              <a:avLst/>
              <a:gdLst/>
              <a:ahLst/>
              <a:cxnLst/>
              <a:rect l="l" t="t" r="r" b="b"/>
              <a:pathLst>
                <a:path w="3368040" h="3366008">
                  <a:moveTo>
                    <a:pt x="0" y="1683004"/>
                  </a:moveTo>
                  <a:cubicBezTo>
                    <a:pt x="0" y="753491"/>
                    <a:pt x="753999" y="0"/>
                    <a:pt x="1684020" y="0"/>
                  </a:cubicBezTo>
                  <a:cubicBezTo>
                    <a:pt x="2614041" y="0"/>
                    <a:pt x="3368040" y="753491"/>
                    <a:pt x="3368040" y="1683004"/>
                  </a:cubicBezTo>
                  <a:cubicBezTo>
                    <a:pt x="3368040" y="2612517"/>
                    <a:pt x="2614041" y="3366008"/>
                    <a:pt x="1684020" y="3366008"/>
                  </a:cubicBezTo>
                  <a:cubicBezTo>
                    <a:pt x="753999" y="3366008"/>
                    <a:pt x="0" y="2612517"/>
                    <a:pt x="0" y="1683004"/>
                  </a:cubicBezTo>
                  <a:close/>
                </a:path>
              </a:pathLst>
            </a:custGeom>
            <a:grpFill/>
            <a:ln>
              <a:solidFill>
                <a:schemeClr val="tx1"/>
              </a:solidFill>
            </a:ln>
          </p:spPr>
        </p:sp>
      </p:grpSp>
      <p:sp>
        <p:nvSpPr>
          <p:cNvPr id="13" name="TextBox 12">
            <a:extLst>
              <a:ext uri="{FF2B5EF4-FFF2-40B4-BE49-F238E27FC236}">
                <a16:creationId xmlns:a16="http://schemas.microsoft.com/office/drawing/2014/main" id="{296B7FB2-2600-2E16-FAB3-B6A12F6400A5}"/>
              </a:ext>
            </a:extLst>
          </p:cNvPr>
          <p:cNvSpPr txBox="1"/>
          <p:nvPr/>
        </p:nvSpPr>
        <p:spPr>
          <a:xfrm>
            <a:off x="13827736" y="6384125"/>
            <a:ext cx="2933447" cy="2062103"/>
          </a:xfrm>
          <a:prstGeom prst="rect">
            <a:avLst/>
          </a:prstGeom>
          <a:noFill/>
        </p:spPr>
        <p:txBody>
          <a:bodyPr wrap="square" rtlCol="0">
            <a:spAutoFit/>
          </a:bodyPr>
          <a:lstStyle/>
          <a:p>
            <a:pPr algn="ctr"/>
            <a:r>
              <a:rPr lang="en-US" sz="3200" b="1" dirty="0"/>
              <a:t>These top concerns have been consistent since 2019.</a:t>
            </a:r>
          </a:p>
        </p:txBody>
      </p:sp>
    </p:spTree>
    <p:extLst>
      <p:ext uri="{BB962C8B-B14F-4D97-AF65-F5344CB8AC3E}">
        <p14:creationId xmlns:p14="http://schemas.microsoft.com/office/powerpoint/2010/main" val="33570878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0B20D51-07A2-6F76-4238-F089ABEBB276}"/>
              </a:ext>
            </a:extLst>
          </p:cNvPr>
          <p:cNvPicPr>
            <a:picLocks noChangeAspect="1"/>
          </p:cNvPicPr>
          <p:nvPr/>
        </p:nvPicPr>
        <p:blipFill rotWithShape="1">
          <a:blip r:embed="rId2">
            <a:extLst>
              <a:ext uri="{28A0092B-C50C-407E-A947-70E740481C1C}">
                <a14:useLocalDpi xmlns:a14="http://schemas.microsoft.com/office/drawing/2010/main" val="0"/>
              </a:ext>
            </a:extLst>
          </a:blip>
          <a:srcRect l="11946" r="27038"/>
          <a:stretch/>
        </p:blipFill>
        <p:spPr>
          <a:xfrm>
            <a:off x="-2362199" y="24419"/>
            <a:ext cx="9415180" cy="10287000"/>
          </a:xfrm>
          <a:prstGeom prst="parallelogram">
            <a:avLst/>
          </a:prstGeom>
        </p:spPr>
      </p:pic>
      <p:sp>
        <p:nvSpPr>
          <p:cNvPr id="3" name="Freeform 3"/>
          <p:cNvSpPr/>
          <p:nvPr/>
        </p:nvSpPr>
        <p:spPr>
          <a:xfrm rot="777059">
            <a:off x="5841447" y="-645831"/>
            <a:ext cx="1088513" cy="11908815"/>
          </a:xfrm>
          <a:custGeom>
            <a:avLst/>
            <a:gdLst/>
            <a:ahLst/>
            <a:cxnLst/>
            <a:rect l="l" t="t" r="r" b="b"/>
            <a:pathLst>
              <a:path w="286687" h="3136478">
                <a:moveTo>
                  <a:pt x="0" y="0"/>
                </a:moveTo>
                <a:lnTo>
                  <a:pt x="286687" y="0"/>
                </a:lnTo>
                <a:lnTo>
                  <a:pt x="286687" y="3136478"/>
                </a:lnTo>
                <a:lnTo>
                  <a:pt x="0" y="3136478"/>
                </a:lnTo>
                <a:close/>
              </a:path>
            </a:pathLst>
          </a:custGeom>
          <a:gradFill rotWithShape="1">
            <a:gsLst>
              <a:gs pos="0">
                <a:srgbClr val="696969">
                  <a:alpha val="41040"/>
                </a:srgbClr>
              </a:gs>
              <a:gs pos="33333">
                <a:srgbClr val="B4B4B4">
                  <a:alpha val="47025"/>
                </a:srgbClr>
              </a:gs>
              <a:gs pos="66667">
                <a:srgbClr val="EEEEEE">
                  <a:alpha val="40185"/>
                </a:srgbClr>
              </a:gs>
              <a:gs pos="100000">
                <a:srgbClr val="FBFBFB">
                  <a:alpha val="12540"/>
                </a:srgbClr>
              </a:gs>
            </a:gsLst>
            <a:lin ang="0"/>
          </a:gradFill>
          <a:ln>
            <a:noFill/>
          </a:ln>
        </p:spPr>
      </p:sp>
      <p:sp>
        <p:nvSpPr>
          <p:cNvPr id="33" name="Freeform 3">
            <a:extLst>
              <a:ext uri="{FF2B5EF4-FFF2-40B4-BE49-F238E27FC236}">
                <a16:creationId xmlns:a16="http://schemas.microsoft.com/office/drawing/2014/main" id="{E3E734C5-B7A3-52D6-0135-7495C89B47AA}"/>
              </a:ext>
            </a:extLst>
          </p:cNvPr>
          <p:cNvSpPr/>
          <p:nvPr/>
        </p:nvSpPr>
        <p:spPr>
          <a:xfrm rot="16998207">
            <a:off x="7857014" y="-589224"/>
            <a:ext cx="9163471" cy="13530806"/>
          </a:xfrm>
          <a:custGeom>
            <a:avLst/>
            <a:gdLst/>
            <a:ahLst/>
            <a:cxnLst/>
            <a:rect l="l" t="t" r="r" b="b"/>
            <a:pathLst>
              <a:path w="15026802" h="1591351">
                <a:moveTo>
                  <a:pt x="0" y="0"/>
                </a:moveTo>
                <a:lnTo>
                  <a:pt x="15026802" y="0"/>
                </a:lnTo>
                <a:lnTo>
                  <a:pt x="15026802" y="1591350"/>
                </a:lnTo>
                <a:lnTo>
                  <a:pt x="0" y="1591350"/>
                </a:lnTo>
                <a:lnTo>
                  <a:pt x="0" y="0"/>
                </a:lnTo>
                <a:close/>
              </a:path>
            </a:pathLst>
          </a:custGeom>
          <a:blipFill dpi="0" rotWithShape="1">
            <a:blip r:embed="rId3">
              <a:alphaModFix amt="45000"/>
              <a:duotone>
                <a:schemeClr val="accent6">
                  <a:shade val="45000"/>
                  <a:satMod val="135000"/>
                </a:schemeClr>
                <a:prstClr val="white"/>
              </a:duotone>
            </a:blip>
            <a:srcRect/>
            <a:stretch>
              <a:fillRect t="-86495"/>
            </a:stretch>
          </a:blipFill>
        </p:spPr>
        <p:txBody>
          <a:bodyPr/>
          <a:lstStyle/>
          <a:p>
            <a:endParaRPr lang="en-US" dirty="0"/>
          </a:p>
        </p:txBody>
      </p:sp>
      <p:sp>
        <p:nvSpPr>
          <p:cNvPr id="41" name="TextBox 9">
            <a:extLst>
              <a:ext uri="{FF2B5EF4-FFF2-40B4-BE49-F238E27FC236}">
                <a16:creationId xmlns:a16="http://schemas.microsoft.com/office/drawing/2014/main" id="{D0CD61A5-EF12-F356-84B8-464894B3F198}"/>
              </a:ext>
            </a:extLst>
          </p:cNvPr>
          <p:cNvSpPr txBox="1"/>
          <p:nvPr/>
        </p:nvSpPr>
        <p:spPr>
          <a:xfrm>
            <a:off x="1370992" y="9804635"/>
            <a:ext cx="13188394" cy="234038"/>
          </a:xfrm>
          <a:prstGeom prst="rect">
            <a:avLst/>
          </a:prstGeom>
        </p:spPr>
        <p:txBody>
          <a:bodyPr wrap="square" lIns="0" tIns="0" rIns="0" bIns="0" rtlCol="0" anchor="t">
            <a:spAutoFit/>
          </a:bodyPr>
          <a:lstStyle/>
          <a:p>
            <a:pPr algn="ctr">
              <a:lnSpc>
                <a:spcPts val="1800"/>
              </a:lnSpc>
            </a:pPr>
            <a:r>
              <a:rPr lang="en-US" spc="151" dirty="0"/>
              <a:t>American Society for Dermatologic Surgery | 2023</a:t>
            </a:r>
          </a:p>
        </p:txBody>
      </p:sp>
      <p:grpSp>
        <p:nvGrpSpPr>
          <p:cNvPr id="42" name="Group 23">
            <a:extLst>
              <a:ext uri="{FF2B5EF4-FFF2-40B4-BE49-F238E27FC236}">
                <a16:creationId xmlns:a16="http://schemas.microsoft.com/office/drawing/2014/main" id="{5498951C-E098-7892-E9D8-F0F8BA6FEB7B}"/>
              </a:ext>
            </a:extLst>
          </p:cNvPr>
          <p:cNvGrpSpPr/>
          <p:nvPr/>
        </p:nvGrpSpPr>
        <p:grpSpPr>
          <a:xfrm>
            <a:off x="14165094" y="6524648"/>
            <a:ext cx="3360906" cy="3151732"/>
            <a:chOff x="0" y="0"/>
            <a:chExt cx="3368160" cy="3366000"/>
          </a:xfr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p:grpSpPr>
        <p:sp>
          <p:nvSpPr>
            <p:cNvPr id="43" name="Freeform 24">
              <a:extLst>
                <a:ext uri="{FF2B5EF4-FFF2-40B4-BE49-F238E27FC236}">
                  <a16:creationId xmlns:a16="http://schemas.microsoft.com/office/drawing/2014/main" id="{31A33EEB-B65B-F38E-7E67-915DE56C2586}"/>
                </a:ext>
              </a:extLst>
            </p:cNvPr>
            <p:cNvSpPr/>
            <p:nvPr/>
          </p:nvSpPr>
          <p:spPr>
            <a:xfrm>
              <a:off x="0" y="0"/>
              <a:ext cx="3368040" cy="3366008"/>
            </a:xfrm>
            <a:custGeom>
              <a:avLst/>
              <a:gdLst/>
              <a:ahLst/>
              <a:cxnLst/>
              <a:rect l="l" t="t" r="r" b="b"/>
              <a:pathLst>
                <a:path w="3368040" h="3366008">
                  <a:moveTo>
                    <a:pt x="0" y="1683004"/>
                  </a:moveTo>
                  <a:cubicBezTo>
                    <a:pt x="0" y="753491"/>
                    <a:pt x="753999" y="0"/>
                    <a:pt x="1684020" y="0"/>
                  </a:cubicBezTo>
                  <a:cubicBezTo>
                    <a:pt x="2614041" y="0"/>
                    <a:pt x="3368040" y="753491"/>
                    <a:pt x="3368040" y="1683004"/>
                  </a:cubicBezTo>
                  <a:cubicBezTo>
                    <a:pt x="3368040" y="2612517"/>
                    <a:pt x="2614041" y="3366008"/>
                    <a:pt x="1684020" y="3366008"/>
                  </a:cubicBezTo>
                  <a:cubicBezTo>
                    <a:pt x="753999" y="3366008"/>
                    <a:pt x="0" y="2612517"/>
                    <a:pt x="0" y="1683004"/>
                  </a:cubicBezTo>
                  <a:close/>
                </a:path>
              </a:pathLst>
            </a:custGeom>
            <a:grpFill/>
            <a:ln>
              <a:solidFill>
                <a:schemeClr val="tx1"/>
              </a:solidFill>
            </a:ln>
          </p:spPr>
        </p:sp>
      </p:grpSp>
      <p:sp>
        <p:nvSpPr>
          <p:cNvPr id="44" name="TextBox 43">
            <a:extLst>
              <a:ext uri="{FF2B5EF4-FFF2-40B4-BE49-F238E27FC236}">
                <a16:creationId xmlns:a16="http://schemas.microsoft.com/office/drawing/2014/main" id="{767BBD15-8E36-5B5B-74A3-BD094F20BE1B}"/>
              </a:ext>
            </a:extLst>
          </p:cNvPr>
          <p:cNvSpPr txBox="1"/>
          <p:nvPr/>
        </p:nvSpPr>
        <p:spPr>
          <a:xfrm>
            <a:off x="14546029" y="7069597"/>
            <a:ext cx="2685257" cy="2062103"/>
          </a:xfrm>
          <a:prstGeom prst="rect">
            <a:avLst/>
          </a:prstGeom>
          <a:noFill/>
        </p:spPr>
        <p:txBody>
          <a:bodyPr wrap="square" rtlCol="0">
            <a:spAutoFit/>
          </a:bodyPr>
          <a:lstStyle/>
          <a:p>
            <a:pPr algn="ctr"/>
            <a:r>
              <a:rPr lang="en-US" sz="3200" b="1" dirty="0"/>
              <a:t>Cellulite is a new leading concern for 2023.</a:t>
            </a:r>
          </a:p>
        </p:txBody>
      </p:sp>
      <p:sp>
        <p:nvSpPr>
          <p:cNvPr id="22" name="TextBox 22"/>
          <p:cNvSpPr txBox="1"/>
          <p:nvPr/>
        </p:nvSpPr>
        <p:spPr>
          <a:xfrm>
            <a:off x="6357542" y="889922"/>
            <a:ext cx="11543807" cy="1841402"/>
          </a:xfrm>
          <a:prstGeom prst="rect">
            <a:avLst/>
          </a:prstGeom>
        </p:spPr>
        <p:txBody>
          <a:bodyPr wrap="square" lIns="0" tIns="0" rIns="0" bIns="0" rtlCol="0" anchor="t">
            <a:spAutoFit/>
          </a:bodyPr>
          <a:lstStyle/>
          <a:p>
            <a:pPr marL="0" lvl="0" indent="0" algn="ctr">
              <a:lnSpc>
                <a:spcPts val="7291"/>
              </a:lnSpc>
              <a:spcBef>
                <a:spcPct val="0"/>
              </a:spcBef>
            </a:pPr>
            <a:r>
              <a:rPr lang="en-US" sz="6000" b="1" u="none" strike="noStrike" spc="184" dirty="0">
                <a:solidFill>
                  <a:schemeClr val="accent6">
                    <a:lumMod val="75000"/>
                  </a:schemeClr>
                </a:solidFill>
                <a:latin typeface="+mj-lt"/>
              </a:rPr>
              <a:t>Which cosmetic concerns are most bothersome to consumers?</a:t>
            </a:r>
          </a:p>
        </p:txBody>
      </p:sp>
      <p:sp>
        <p:nvSpPr>
          <p:cNvPr id="40" name="TextBox 7">
            <a:extLst>
              <a:ext uri="{FF2B5EF4-FFF2-40B4-BE49-F238E27FC236}">
                <a16:creationId xmlns:a16="http://schemas.microsoft.com/office/drawing/2014/main" id="{89F2C41C-DD25-207E-7333-50D6E8B38CD1}"/>
              </a:ext>
            </a:extLst>
          </p:cNvPr>
          <p:cNvSpPr txBox="1"/>
          <p:nvPr/>
        </p:nvSpPr>
        <p:spPr>
          <a:xfrm>
            <a:off x="7162800" y="3411410"/>
            <a:ext cx="12420600" cy="4944559"/>
          </a:xfrm>
          <a:prstGeom prst="rect">
            <a:avLst/>
          </a:prstGeom>
        </p:spPr>
        <p:txBody>
          <a:bodyPr wrap="square" lIns="0" tIns="0" rIns="0" bIns="0" rtlCol="0" anchor="t">
            <a:spAutoFit/>
          </a:bodyPr>
          <a:lstStyle/>
          <a:p>
            <a:pPr marL="457200" indent="-457200">
              <a:lnSpc>
                <a:spcPct val="110000"/>
              </a:lnSpc>
              <a:buClr>
                <a:schemeClr val="tx1"/>
              </a:buClr>
              <a:buFont typeface="Wingdings" panose="05000000000000000000" pitchFamily="2" charset="2"/>
              <a:buChar char="§"/>
            </a:pPr>
            <a:r>
              <a:rPr lang="en-US" sz="3600" dirty="0"/>
              <a:t>Excess weight on any part of the body  (87%)</a:t>
            </a:r>
          </a:p>
          <a:p>
            <a:pPr marL="457200" indent="-457200">
              <a:lnSpc>
                <a:spcPct val="110000"/>
              </a:lnSpc>
              <a:buClr>
                <a:schemeClr val="tx1"/>
              </a:buClr>
              <a:buFont typeface="Wingdings" panose="05000000000000000000" pitchFamily="2" charset="2"/>
              <a:buChar char="§"/>
            </a:pPr>
            <a:r>
              <a:rPr lang="en-US" sz="3600" dirty="0"/>
              <a:t>Skin texture and/or discoloration   (80%)</a:t>
            </a:r>
          </a:p>
          <a:p>
            <a:pPr marL="457200" indent="-457200">
              <a:lnSpc>
                <a:spcPct val="110000"/>
              </a:lnSpc>
              <a:buFont typeface="Wingdings" panose="05000000000000000000" pitchFamily="2" charset="2"/>
              <a:buChar char="§"/>
            </a:pPr>
            <a:r>
              <a:rPr lang="en-US" sz="3600" dirty="0"/>
              <a:t>Lines and wrinkles around and under the eyes (79%)</a:t>
            </a:r>
          </a:p>
          <a:p>
            <a:pPr marL="457200" indent="-457200">
              <a:lnSpc>
                <a:spcPct val="110000"/>
              </a:lnSpc>
              <a:buFont typeface="Wingdings" panose="05000000000000000000" pitchFamily="2" charset="2"/>
              <a:buChar char="§"/>
            </a:pPr>
            <a:r>
              <a:rPr lang="en-US" sz="3600" dirty="0"/>
              <a:t>Excess fat under the chin / neck  (79%)</a:t>
            </a:r>
          </a:p>
          <a:p>
            <a:pPr marL="457200" indent="-457200">
              <a:lnSpc>
                <a:spcPct val="110000"/>
              </a:lnSpc>
              <a:buFont typeface="Wingdings" panose="05000000000000000000" pitchFamily="2" charset="2"/>
              <a:buChar char="§"/>
            </a:pPr>
            <a:r>
              <a:rPr lang="en-US" sz="3600" dirty="0"/>
              <a:t>Cellulite  (72%)</a:t>
            </a:r>
          </a:p>
          <a:p>
            <a:pPr marL="457200" indent="-457200">
              <a:lnSpc>
                <a:spcPct val="110000"/>
              </a:lnSpc>
              <a:buFont typeface="Wingdings" panose="05000000000000000000" pitchFamily="2" charset="2"/>
              <a:buChar char="§"/>
            </a:pPr>
            <a:endParaRPr lang="en-US" sz="3800" dirty="0">
              <a:solidFill>
                <a:schemeClr val="accent6">
                  <a:lumMod val="75000"/>
                </a:schemeClr>
              </a:solidFill>
              <a:latin typeface="Montserrat Medium" panose="020F0502020204030204" pitchFamily="2" charset="0"/>
            </a:endParaRPr>
          </a:p>
          <a:p>
            <a:pPr marL="457200" indent="-457200">
              <a:lnSpc>
                <a:spcPct val="110000"/>
              </a:lnSpc>
              <a:buClr>
                <a:srgbClr val="37939B"/>
              </a:buClr>
              <a:buFont typeface="Wingdings" panose="05000000000000000000" pitchFamily="2" charset="2"/>
              <a:buChar char="§"/>
            </a:pPr>
            <a:endParaRPr lang="en-US" sz="3800" dirty="0">
              <a:solidFill>
                <a:schemeClr val="accent6">
                  <a:lumMod val="75000"/>
                </a:schemeClr>
              </a:solidFill>
              <a:latin typeface="Montserrat Medium" panose="020F0502020204030204" pitchFamily="2" charset="0"/>
            </a:endParaRPr>
          </a:p>
          <a:p>
            <a:pPr marL="457200" indent="-457200">
              <a:lnSpc>
                <a:spcPct val="110000"/>
              </a:lnSpc>
              <a:buClr>
                <a:srgbClr val="37939B"/>
              </a:buClr>
              <a:buFont typeface="Wingdings" panose="05000000000000000000" pitchFamily="2" charset="2"/>
              <a:buChar char="§"/>
            </a:pPr>
            <a:endParaRPr lang="en-US" sz="3800" dirty="0">
              <a:solidFill>
                <a:schemeClr val="accent6">
                  <a:lumMod val="75000"/>
                </a:schemeClr>
              </a:solidFill>
              <a:latin typeface="Montserrat Medium" panose="020F0502020204030204" pitchFamily="2" charset="0"/>
            </a:endParaRPr>
          </a:p>
        </p:txBody>
      </p:sp>
    </p:spTree>
    <p:extLst>
      <p:ext uri="{BB962C8B-B14F-4D97-AF65-F5344CB8AC3E}">
        <p14:creationId xmlns:p14="http://schemas.microsoft.com/office/powerpoint/2010/main" val="7308021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rot="5400000">
            <a:off x="8599746" y="-4842580"/>
            <a:ext cx="1088513" cy="18287996"/>
          </a:xfrm>
          <a:custGeom>
            <a:avLst/>
            <a:gdLst/>
            <a:ahLst/>
            <a:cxnLst/>
            <a:rect l="l" t="t" r="r" b="b"/>
            <a:pathLst>
              <a:path w="286687" h="4816592">
                <a:moveTo>
                  <a:pt x="0" y="0"/>
                </a:moveTo>
                <a:lnTo>
                  <a:pt x="286687" y="0"/>
                </a:lnTo>
                <a:lnTo>
                  <a:pt x="286687" y="4816592"/>
                </a:lnTo>
                <a:lnTo>
                  <a:pt x="0" y="4816592"/>
                </a:lnTo>
                <a:close/>
              </a:path>
            </a:pathLst>
          </a:custGeom>
          <a:gradFill rotWithShape="1">
            <a:gsLst>
              <a:gs pos="0">
                <a:srgbClr val="696969">
                  <a:alpha val="72000"/>
                </a:srgbClr>
              </a:gs>
              <a:gs pos="33333">
                <a:srgbClr val="B4B4B4">
                  <a:alpha val="82500"/>
                </a:srgbClr>
              </a:gs>
              <a:gs pos="66667">
                <a:srgbClr val="EEEEEE">
                  <a:alpha val="70500"/>
                </a:srgbClr>
              </a:gs>
              <a:gs pos="100000">
                <a:srgbClr val="FBFBFB">
                  <a:alpha val="22000"/>
                </a:srgbClr>
              </a:gs>
            </a:gsLst>
            <a:lin ang="0"/>
          </a:gradFill>
          <a:ln>
            <a:noFill/>
          </a:ln>
        </p:spPr>
      </p:sp>
      <p:sp>
        <p:nvSpPr>
          <p:cNvPr id="2" name="Freeform 3">
            <a:extLst>
              <a:ext uri="{FF2B5EF4-FFF2-40B4-BE49-F238E27FC236}">
                <a16:creationId xmlns:a16="http://schemas.microsoft.com/office/drawing/2014/main" id="{E7428F44-223E-0415-8E57-3CC6D9B2DD53}"/>
              </a:ext>
            </a:extLst>
          </p:cNvPr>
          <p:cNvSpPr/>
          <p:nvPr/>
        </p:nvSpPr>
        <p:spPr>
          <a:xfrm>
            <a:off x="609600" y="3761853"/>
            <a:ext cx="17068800" cy="4397814"/>
          </a:xfrm>
          <a:custGeom>
            <a:avLst/>
            <a:gdLst/>
            <a:ahLst/>
            <a:cxnLst/>
            <a:rect l="l" t="t" r="r" b="b"/>
            <a:pathLst>
              <a:path w="15026802" h="1591351">
                <a:moveTo>
                  <a:pt x="0" y="0"/>
                </a:moveTo>
                <a:lnTo>
                  <a:pt x="15026802" y="0"/>
                </a:lnTo>
                <a:lnTo>
                  <a:pt x="15026802" y="1591350"/>
                </a:lnTo>
                <a:lnTo>
                  <a:pt x="0" y="1591350"/>
                </a:lnTo>
                <a:lnTo>
                  <a:pt x="0" y="0"/>
                </a:lnTo>
                <a:close/>
              </a:path>
            </a:pathLst>
          </a:custGeom>
          <a:blipFill dpi="0" rotWithShape="1">
            <a:blip r:embed="rId2">
              <a:alphaModFix amt="50000"/>
              <a:duotone>
                <a:schemeClr val="accent6">
                  <a:shade val="45000"/>
                  <a:satMod val="135000"/>
                </a:schemeClr>
                <a:prstClr val="white"/>
              </a:duotone>
            </a:blip>
            <a:srcRect/>
            <a:stretch>
              <a:fillRect t="-86495"/>
            </a:stretch>
          </a:blipFill>
        </p:spPr>
        <p:txBody>
          <a:bodyPr/>
          <a:lstStyle/>
          <a:p>
            <a:endParaRPr lang="en-US" dirty="0"/>
          </a:p>
        </p:txBody>
      </p:sp>
      <p:sp>
        <p:nvSpPr>
          <p:cNvPr id="7" name="TextBox 7"/>
          <p:cNvSpPr txBox="1"/>
          <p:nvPr/>
        </p:nvSpPr>
        <p:spPr>
          <a:xfrm>
            <a:off x="0" y="3757161"/>
            <a:ext cx="18669000" cy="1510093"/>
          </a:xfrm>
          <a:prstGeom prst="rect">
            <a:avLst/>
          </a:prstGeom>
        </p:spPr>
        <p:txBody>
          <a:bodyPr wrap="square" lIns="0" tIns="0" rIns="0" bIns="0" rtlCol="0" anchor="t">
            <a:spAutoFit/>
          </a:bodyPr>
          <a:lstStyle/>
          <a:p>
            <a:pPr algn="ctr">
              <a:lnSpc>
                <a:spcPts val="13774"/>
              </a:lnSpc>
            </a:pPr>
            <a:r>
              <a:rPr lang="en-US" sz="5400" b="1" spc="79" dirty="0">
                <a:solidFill>
                  <a:schemeClr val="accent6">
                    <a:lumMod val="75000"/>
                  </a:schemeClr>
                </a:solidFill>
              </a:rPr>
              <a:t>Why are consumers waiting for cosmetic procedures?</a:t>
            </a:r>
          </a:p>
        </p:txBody>
      </p:sp>
      <p:sp>
        <p:nvSpPr>
          <p:cNvPr id="2062" name="TextBox 7">
            <a:extLst>
              <a:ext uri="{FF2B5EF4-FFF2-40B4-BE49-F238E27FC236}">
                <a16:creationId xmlns:a16="http://schemas.microsoft.com/office/drawing/2014/main" id="{BDBC505C-C151-C2F0-6CB8-6E587E66E269}"/>
              </a:ext>
            </a:extLst>
          </p:cNvPr>
          <p:cNvSpPr txBox="1"/>
          <p:nvPr/>
        </p:nvSpPr>
        <p:spPr>
          <a:xfrm>
            <a:off x="2894190" y="5679498"/>
            <a:ext cx="12801600" cy="3764749"/>
          </a:xfrm>
          <a:prstGeom prst="rect">
            <a:avLst/>
          </a:prstGeom>
        </p:spPr>
        <p:txBody>
          <a:bodyPr wrap="square" lIns="0" tIns="0" rIns="0" bIns="0" rtlCol="0" anchor="t">
            <a:spAutoFit/>
          </a:bodyPr>
          <a:lstStyle/>
          <a:p>
            <a:pPr marL="457200" indent="-457200">
              <a:lnSpc>
                <a:spcPct val="110000"/>
              </a:lnSpc>
              <a:buClr>
                <a:schemeClr val="tx1"/>
              </a:buClr>
              <a:buFont typeface="Wingdings" panose="05000000000000000000" pitchFamily="2" charset="2"/>
              <a:buChar char="§"/>
            </a:pPr>
            <a:r>
              <a:rPr lang="en-US" sz="4000" dirty="0"/>
              <a:t>Cost </a:t>
            </a:r>
          </a:p>
          <a:p>
            <a:pPr marL="457200" indent="-457200">
              <a:lnSpc>
                <a:spcPct val="110000"/>
              </a:lnSpc>
              <a:buClr>
                <a:schemeClr val="tx1"/>
              </a:buClr>
              <a:buFont typeface="Wingdings" panose="05000000000000000000" pitchFamily="2" charset="2"/>
              <a:buChar char="§"/>
            </a:pPr>
            <a:r>
              <a:rPr lang="en-US" sz="4000" dirty="0"/>
              <a:t>May be painful</a:t>
            </a:r>
          </a:p>
          <a:p>
            <a:pPr marL="457200" indent="-457200">
              <a:lnSpc>
                <a:spcPct val="110000"/>
              </a:lnSpc>
              <a:buClr>
                <a:schemeClr val="tx1"/>
              </a:buClr>
              <a:buFont typeface="Wingdings" panose="05000000000000000000" pitchFamily="2" charset="2"/>
              <a:buChar char="§"/>
            </a:pPr>
            <a:r>
              <a:rPr lang="en-US" sz="4000" dirty="0"/>
              <a:t>Concerns about side effects and safety </a:t>
            </a:r>
          </a:p>
          <a:p>
            <a:pPr marL="457200" indent="-457200">
              <a:lnSpc>
                <a:spcPct val="110000"/>
              </a:lnSpc>
              <a:buFont typeface="Wingdings" panose="05000000000000000000" pitchFamily="2" charset="2"/>
              <a:buChar char="§"/>
            </a:pPr>
            <a:r>
              <a:rPr lang="en-US" sz="4000" dirty="0"/>
              <a:t>May not obtain the desired results</a:t>
            </a:r>
            <a:endParaRPr lang="en-US" sz="4000" dirty="0">
              <a:solidFill>
                <a:schemeClr val="accent6">
                  <a:lumMod val="75000"/>
                </a:schemeClr>
              </a:solidFill>
              <a:latin typeface="Montserrat Medium" panose="020F0502020204030204" pitchFamily="2" charset="0"/>
            </a:endParaRPr>
          </a:p>
          <a:p>
            <a:pPr marL="457200" indent="-457200">
              <a:lnSpc>
                <a:spcPct val="110000"/>
              </a:lnSpc>
              <a:buClr>
                <a:srgbClr val="37939B"/>
              </a:buClr>
              <a:buFont typeface="Wingdings" panose="05000000000000000000" pitchFamily="2" charset="2"/>
              <a:buChar char="§"/>
            </a:pPr>
            <a:endParaRPr lang="en-US" sz="3200" dirty="0">
              <a:solidFill>
                <a:schemeClr val="accent6">
                  <a:lumMod val="75000"/>
                </a:schemeClr>
              </a:solidFill>
              <a:latin typeface="Montserrat Medium" panose="020F0502020204030204" pitchFamily="2" charset="0"/>
            </a:endParaRPr>
          </a:p>
          <a:p>
            <a:pPr marL="457200" indent="-457200">
              <a:lnSpc>
                <a:spcPct val="110000"/>
              </a:lnSpc>
              <a:buClr>
                <a:srgbClr val="37939B"/>
              </a:buClr>
              <a:buFont typeface="Wingdings" panose="05000000000000000000" pitchFamily="2" charset="2"/>
              <a:buChar char="§"/>
            </a:pPr>
            <a:endParaRPr lang="en-US" sz="3200" dirty="0">
              <a:solidFill>
                <a:schemeClr val="accent6">
                  <a:lumMod val="75000"/>
                </a:schemeClr>
              </a:solidFill>
              <a:latin typeface="Montserrat Medium" panose="020F0502020204030204" pitchFamily="2" charset="0"/>
            </a:endParaRPr>
          </a:p>
        </p:txBody>
      </p:sp>
      <p:sp>
        <p:nvSpPr>
          <p:cNvPr id="2066" name="TextBox 9">
            <a:extLst>
              <a:ext uri="{FF2B5EF4-FFF2-40B4-BE49-F238E27FC236}">
                <a16:creationId xmlns:a16="http://schemas.microsoft.com/office/drawing/2014/main" id="{8A8B1D5C-1BED-7EAC-BBEE-4CEA867D52BE}"/>
              </a:ext>
            </a:extLst>
          </p:cNvPr>
          <p:cNvSpPr txBox="1"/>
          <p:nvPr/>
        </p:nvSpPr>
        <p:spPr>
          <a:xfrm>
            <a:off x="0" y="9563100"/>
            <a:ext cx="18360331" cy="234038"/>
          </a:xfrm>
          <a:prstGeom prst="rect">
            <a:avLst/>
          </a:prstGeom>
        </p:spPr>
        <p:txBody>
          <a:bodyPr wrap="square" lIns="0" tIns="0" rIns="0" bIns="0" rtlCol="0" anchor="t">
            <a:spAutoFit/>
          </a:bodyPr>
          <a:lstStyle/>
          <a:p>
            <a:pPr algn="ctr">
              <a:lnSpc>
                <a:spcPts val="1800"/>
              </a:lnSpc>
            </a:pPr>
            <a:r>
              <a:rPr lang="en-US" spc="151" dirty="0"/>
              <a:t>American Society for Dermatologic Surgery | 2023</a:t>
            </a:r>
          </a:p>
        </p:txBody>
      </p:sp>
      <p:pic>
        <p:nvPicPr>
          <p:cNvPr id="7170" name="Picture 2">
            <a:extLst>
              <a:ext uri="{FF2B5EF4-FFF2-40B4-BE49-F238E27FC236}">
                <a16:creationId xmlns:a16="http://schemas.microsoft.com/office/drawing/2014/main" id="{F5F6C07F-C439-442B-F2A7-4408F539A73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16" t="7083" r="-616" b="50615"/>
          <a:stretch/>
        </p:blipFill>
        <p:spPr bwMode="auto">
          <a:xfrm>
            <a:off x="-20781" y="-1254451"/>
            <a:ext cx="18519936" cy="5222942"/>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23">
            <a:extLst>
              <a:ext uri="{FF2B5EF4-FFF2-40B4-BE49-F238E27FC236}">
                <a16:creationId xmlns:a16="http://schemas.microsoft.com/office/drawing/2014/main" id="{C2E253BC-84E9-EA73-7881-E441284B9A51}"/>
              </a:ext>
            </a:extLst>
          </p:cNvPr>
          <p:cNvGrpSpPr/>
          <p:nvPr/>
        </p:nvGrpSpPr>
        <p:grpSpPr>
          <a:xfrm>
            <a:off x="13411200" y="5560645"/>
            <a:ext cx="3795497" cy="3583719"/>
            <a:chOff x="0" y="0"/>
            <a:chExt cx="3368160" cy="3366000"/>
          </a:xfr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p:grpSpPr>
        <p:sp>
          <p:nvSpPr>
            <p:cNvPr id="9" name="Freeform 24">
              <a:extLst>
                <a:ext uri="{FF2B5EF4-FFF2-40B4-BE49-F238E27FC236}">
                  <a16:creationId xmlns:a16="http://schemas.microsoft.com/office/drawing/2014/main" id="{B895CDDE-BE7C-3EC6-E906-2212ECE59BFF}"/>
                </a:ext>
              </a:extLst>
            </p:cNvPr>
            <p:cNvSpPr/>
            <p:nvPr/>
          </p:nvSpPr>
          <p:spPr>
            <a:xfrm>
              <a:off x="0" y="0"/>
              <a:ext cx="3368040" cy="3366008"/>
            </a:xfrm>
            <a:custGeom>
              <a:avLst/>
              <a:gdLst/>
              <a:ahLst/>
              <a:cxnLst/>
              <a:rect l="l" t="t" r="r" b="b"/>
              <a:pathLst>
                <a:path w="3368040" h="3366008">
                  <a:moveTo>
                    <a:pt x="0" y="1683004"/>
                  </a:moveTo>
                  <a:cubicBezTo>
                    <a:pt x="0" y="753491"/>
                    <a:pt x="753999" y="0"/>
                    <a:pt x="1684020" y="0"/>
                  </a:cubicBezTo>
                  <a:cubicBezTo>
                    <a:pt x="2614041" y="0"/>
                    <a:pt x="3368040" y="753491"/>
                    <a:pt x="3368040" y="1683004"/>
                  </a:cubicBezTo>
                  <a:cubicBezTo>
                    <a:pt x="3368040" y="2612517"/>
                    <a:pt x="2614041" y="3366008"/>
                    <a:pt x="1684020" y="3366008"/>
                  </a:cubicBezTo>
                  <a:cubicBezTo>
                    <a:pt x="753999" y="3366008"/>
                    <a:pt x="0" y="2612517"/>
                    <a:pt x="0" y="1683004"/>
                  </a:cubicBezTo>
                  <a:close/>
                </a:path>
              </a:pathLst>
            </a:custGeom>
            <a:grpFill/>
            <a:ln>
              <a:solidFill>
                <a:schemeClr val="tx1"/>
              </a:solidFill>
            </a:ln>
          </p:spPr>
        </p:sp>
      </p:grpSp>
      <p:sp>
        <p:nvSpPr>
          <p:cNvPr id="10" name="TextBox 9">
            <a:extLst>
              <a:ext uri="{FF2B5EF4-FFF2-40B4-BE49-F238E27FC236}">
                <a16:creationId xmlns:a16="http://schemas.microsoft.com/office/drawing/2014/main" id="{2EEA143A-1599-9DD9-873D-AA62E145796D}"/>
              </a:ext>
            </a:extLst>
          </p:cNvPr>
          <p:cNvSpPr txBox="1"/>
          <p:nvPr/>
        </p:nvSpPr>
        <p:spPr>
          <a:xfrm>
            <a:off x="13616623" y="6255326"/>
            <a:ext cx="3384516" cy="2062103"/>
          </a:xfrm>
          <a:prstGeom prst="rect">
            <a:avLst/>
          </a:prstGeom>
          <a:noFill/>
        </p:spPr>
        <p:txBody>
          <a:bodyPr wrap="square" rtlCol="0">
            <a:spAutoFit/>
          </a:bodyPr>
          <a:lstStyle/>
          <a:p>
            <a:pPr algn="ctr"/>
            <a:r>
              <a:rPr lang="en-US" sz="3200" b="1" dirty="0"/>
              <a:t>Side effects and safety concerns are a new top concern for 2023.</a:t>
            </a:r>
          </a:p>
        </p:txBody>
      </p:sp>
    </p:spTree>
    <p:extLst>
      <p:ext uri="{BB962C8B-B14F-4D97-AF65-F5344CB8AC3E}">
        <p14:creationId xmlns:p14="http://schemas.microsoft.com/office/powerpoint/2010/main" val="26466210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artisticPhotocopy/>
                    </a14:imgEffect>
                  </a14:imgLayer>
                </a14:imgProps>
              </a:ext>
            </a:extLst>
          </a:blip>
          <a:srcRect/>
          <a:stretch>
            <a:fillRect t="-75000" b="-75000"/>
          </a:stretch>
        </a:blipFill>
        <a:effectLst/>
      </p:bgPr>
    </p:bg>
    <p:spTree>
      <p:nvGrpSpPr>
        <p:cNvPr id="1" name=""/>
        <p:cNvGrpSpPr/>
        <p:nvPr/>
      </p:nvGrpSpPr>
      <p:grpSpPr>
        <a:xfrm>
          <a:off x="0" y="0"/>
          <a:ext cx="0" cy="0"/>
          <a:chOff x="0" y="0"/>
          <a:chExt cx="0" cy="0"/>
        </a:xfrm>
      </p:grpSpPr>
      <p:sp>
        <p:nvSpPr>
          <p:cNvPr id="4" name="Freeform 4"/>
          <p:cNvSpPr/>
          <p:nvPr/>
        </p:nvSpPr>
        <p:spPr>
          <a:xfrm>
            <a:off x="228600" y="528339"/>
            <a:ext cx="17907000" cy="9372599"/>
          </a:xfrm>
          <a:custGeom>
            <a:avLst/>
            <a:gdLst/>
            <a:ahLst/>
            <a:cxnLst/>
            <a:rect l="l" t="t" r="r" b="b"/>
            <a:pathLst>
              <a:path w="4106471" h="2167467">
                <a:moveTo>
                  <a:pt x="12413" y="0"/>
                </a:moveTo>
                <a:lnTo>
                  <a:pt x="4094058" y="0"/>
                </a:lnTo>
                <a:cubicBezTo>
                  <a:pt x="4100914" y="0"/>
                  <a:pt x="4106471" y="5558"/>
                  <a:pt x="4106471" y="12413"/>
                </a:cubicBezTo>
                <a:lnTo>
                  <a:pt x="4106471" y="2155053"/>
                </a:lnTo>
                <a:cubicBezTo>
                  <a:pt x="4106471" y="2158346"/>
                  <a:pt x="4105164" y="2161503"/>
                  <a:pt x="4102836" y="2163831"/>
                </a:cubicBezTo>
                <a:cubicBezTo>
                  <a:pt x="4100507" y="2166159"/>
                  <a:pt x="4097350" y="2167467"/>
                  <a:pt x="4094058" y="2167467"/>
                </a:cubicBezTo>
                <a:lnTo>
                  <a:pt x="12413" y="2167467"/>
                </a:lnTo>
                <a:cubicBezTo>
                  <a:pt x="9121" y="2167467"/>
                  <a:pt x="5964" y="2166159"/>
                  <a:pt x="3636" y="2163831"/>
                </a:cubicBezTo>
                <a:cubicBezTo>
                  <a:pt x="1308" y="2161503"/>
                  <a:pt x="0" y="2158346"/>
                  <a:pt x="0" y="2155053"/>
                </a:cubicBezTo>
                <a:lnTo>
                  <a:pt x="0" y="12413"/>
                </a:lnTo>
                <a:cubicBezTo>
                  <a:pt x="0" y="9121"/>
                  <a:pt x="1308" y="5964"/>
                  <a:pt x="3636" y="3636"/>
                </a:cubicBezTo>
                <a:cubicBezTo>
                  <a:pt x="5964" y="1308"/>
                  <a:pt x="9121" y="0"/>
                  <a:pt x="12413" y="0"/>
                </a:cubicBezTo>
                <a:close/>
              </a:path>
            </a:pathLst>
          </a:custGeom>
          <a:solidFill>
            <a:srgbClr val="FFFFFF">
              <a:alpha val="86667"/>
            </a:srgbClr>
          </a:solidFill>
        </p:spPr>
      </p:sp>
      <p:pic>
        <p:nvPicPr>
          <p:cNvPr id="143" name="Picture 142">
            <a:extLst>
              <a:ext uri="{FF2B5EF4-FFF2-40B4-BE49-F238E27FC236}">
                <a16:creationId xmlns:a16="http://schemas.microsoft.com/office/drawing/2014/main" id="{30E0FCFB-0EB5-F771-B9D9-B762A3539C83}"/>
              </a:ext>
            </a:extLst>
          </p:cNvPr>
          <p:cNvPicPr>
            <a:picLocks noChangeAspect="1"/>
          </p:cNvPicPr>
          <p:nvPr/>
        </p:nvPicPr>
        <p:blipFill rotWithShape="1">
          <a:blip r:embed="rId4">
            <a:extLst>
              <a:ext uri="{28A0092B-C50C-407E-A947-70E740481C1C}">
                <a14:useLocalDpi xmlns:a14="http://schemas.microsoft.com/office/drawing/2010/main" val="0"/>
              </a:ext>
            </a:extLst>
          </a:blip>
          <a:srcRect l="11352" r="32126"/>
          <a:stretch/>
        </p:blipFill>
        <p:spPr>
          <a:xfrm>
            <a:off x="4030955" y="2453921"/>
            <a:ext cx="3260085" cy="3041107"/>
          </a:xfrm>
          <a:prstGeom prst="rect">
            <a:avLst/>
          </a:prstGeom>
        </p:spPr>
      </p:pic>
      <p:pic>
        <p:nvPicPr>
          <p:cNvPr id="141" name="Picture 140">
            <a:extLst>
              <a:ext uri="{FF2B5EF4-FFF2-40B4-BE49-F238E27FC236}">
                <a16:creationId xmlns:a16="http://schemas.microsoft.com/office/drawing/2014/main" id="{F1C32A77-F7B7-B778-59AF-3C61CC5C6C21}"/>
              </a:ext>
            </a:extLst>
          </p:cNvPr>
          <p:cNvPicPr>
            <a:picLocks noChangeAspect="1"/>
          </p:cNvPicPr>
          <p:nvPr/>
        </p:nvPicPr>
        <p:blipFill>
          <a:blip r:embed="rId5">
            <a:extLst>
              <a:ext uri="{28A0092B-C50C-407E-A947-70E740481C1C}">
                <a14:useLocalDpi xmlns:a14="http://schemas.microsoft.com/office/drawing/2010/main" val="0"/>
              </a:ext>
            </a:extLst>
          </a:blip>
          <a:srcRect l="11468" r="11468"/>
          <a:stretch/>
        </p:blipFill>
        <p:spPr>
          <a:xfrm>
            <a:off x="7489797" y="2453921"/>
            <a:ext cx="3327691" cy="2878724"/>
          </a:xfrm>
          <a:prstGeom prst="rect">
            <a:avLst/>
          </a:prstGeom>
        </p:spPr>
      </p:pic>
      <p:pic>
        <p:nvPicPr>
          <p:cNvPr id="139" name="Picture 138">
            <a:extLst>
              <a:ext uri="{FF2B5EF4-FFF2-40B4-BE49-F238E27FC236}">
                <a16:creationId xmlns:a16="http://schemas.microsoft.com/office/drawing/2014/main" id="{19373DAC-A177-ADDA-73B5-9520ACE2B44E}"/>
              </a:ext>
            </a:extLst>
          </p:cNvPr>
          <p:cNvPicPr>
            <a:picLocks noChangeAspect="1"/>
          </p:cNvPicPr>
          <p:nvPr/>
        </p:nvPicPr>
        <p:blipFill rotWithShape="1">
          <a:blip r:embed="rId6">
            <a:extLst>
              <a:ext uri="{28A0092B-C50C-407E-A947-70E740481C1C}">
                <a14:useLocalDpi xmlns:a14="http://schemas.microsoft.com/office/drawing/2010/main" val="0"/>
              </a:ext>
            </a:extLst>
          </a:blip>
          <a:srcRect l="15509" r="26700" b="25807"/>
          <a:stretch/>
        </p:blipFill>
        <p:spPr>
          <a:xfrm>
            <a:off x="14543040" y="2499489"/>
            <a:ext cx="3332154" cy="2851900"/>
          </a:xfrm>
          <a:prstGeom prst="rect">
            <a:avLst/>
          </a:prstGeom>
        </p:spPr>
      </p:pic>
      <p:pic>
        <p:nvPicPr>
          <p:cNvPr id="135" name="Picture 134">
            <a:extLst>
              <a:ext uri="{FF2B5EF4-FFF2-40B4-BE49-F238E27FC236}">
                <a16:creationId xmlns:a16="http://schemas.microsoft.com/office/drawing/2014/main" id="{9423C5F5-E753-5D85-CC28-7731047381EE}"/>
              </a:ext>
            </a:extLst>
          </p:cNvPr>
          <p:cNvPicPr>
            <a:picLocks noChangeAspect="1"/>
          </p:cNvPicPr>
          <p:nvPr/>
        </p:nvPicPr>
        <p:blipFill rotWithShape="1">
          <a:blip r:embed="rId7">
            <a:extLst>
              <a:ext uri="{28A0092B-C50C-407E-A947-70E740481C1C}">
                <a14:useLocalDpi xmlns:a14="http://schemas.microsoft.com/office/drawing/2010/main" val="0"/>
              </a:ext>
            </a:extLst>
          </a:blip>
          <a:srcRect l="1710" t="-721" r="26492" b="721"/>
          <a:stretch/>
        </p:blipFill>
        <p:spPr>
          <a:xfrm>
            <a:off x="11010868" y="2462469"/>
            <a:ext cx="3314732" cy="3086160"/>
          </a:xfrm>
          <a:prstGeom prst="rect">
            <a:avLst/>
          </a:prstGeom>
        </p:spPr>
      </p:pic>
      <p:pic>
        <p:nvPicPr>
          <p:cNvPr id="8194" name="Picture 2">
            <a:extLst>
              <a:ext uri="{FF2B5EF4-FFF2-40B4-BE49-F238E27FC236}">
                <a16:creationId xmlns:a16="http://schemas.microsoft.com/office/drawing/2014/main" id="{7B91E752-24D1-3718-636D-019BC81A364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19493" r="19493"/>
          <a:stretch/>
        </p:blipFill>
        <p:spPr bwMode="auto">
          <a:xfrm>
            <a:off x="504380" y="2499488"/>
            <a:ext cx="3302834" cy="3044980"/>
          </a:xfrm>
          <a:prstGeom prst="rect">
            <a:avLst/>
          </a:prstGeom>
          <a:noFill/>
          <a:extLst>
            <a:ext uri="{909E8E84-426E-40DD-AFC4-6F175D3DCCD1}">
              <a14:hiddenFill xmlns:a14="http://schemas.microsoft.com/office/drawing/2010/main">
                <a:solidFill>
                  <a:srgbClr val="FFFFFF"/>
                </a:solidFill>
              </a14:hiddenFill>
            </a:ext>
          </a:extLst>
        </p:spPr>
      </p:pic>
      <p:sp>
        <p:nvSpPr>
          <p:cNvPr id="96" name="Freeform 7">
            <a:extLst>
              <a:ext uri="{FF2B5EF4-FFF2-40B4-BE49-F238E27FC236}">
                <a16:creationId xmlns:a16="http://schemas.microsoft.com/office/drawing/2014/main" id="{2A263357-6452-C085-5B05-2CD3AD8CAD5F}"/>
              </a:ext>
            </a:extLst>
          </p:cNvPr>
          <p:cNvSpPr/>
          <p:nvPr/>
        </p:nvSpPr>
        <p:spPr>
          <a:xfrm>
            <a:off x="3962400" y="2440295"/>
            <a:ext cx="3397194" cy="5801297"/>
          </a:xfrm>
          <a:custGeom>
            <a:avLst/>
            <a:gdLst/>
            <a:ahLst/>
            <a:cxnLst/>
            <a:rect l="l" t="t" r="r" b="b"/>
            <a:pathLst>
              <a:path w="812800" h="1259993">
                <a:moveTo>
                  <a:pt x="50173" y="0"/>
                </a:moveTo>
                <a:lnTo>
                  <a:pt x="762627" y="0"/>
                </a:lnTo>
                <a:cubicBezTo>
                  <a:pt x="775934" y="0"/>
                  <a:pt x="788695" y="5286"/>
                  <a:pt x="798105" y="14695"/>
                </a:cubicBezTo>
                <a:cubicBezTo>
                  <a:pt x="807514" y="24105"/>
                  <a:pt x="812800" y="36866"/>
                  <a:pt x="812800" y="50173"/>
                </a:cubicBezTo>
                <a:lnTo>
                  <a:pt x="812800" y="1209820"/>
                </a:lnTo>
                <a:cubicBezTo>
                  <a:pt x="812800" y="1223127"/>
                  <a:pt x="807514" y="1235889"/>
                  <a:pt x="798105" y="1245298"/>
                </a:cubicBezTo>
                <a:cubicBezTo>
                  <a:pt x="788695" y="1254707"/>
                  <a:pt x="775934" y="1259993"/>
                  <a:pt x="762627" y="1259993"/>
                </a:cubicBezTo>
                <a:lnTo>
                  <a:pt x="50173" y="1259993"/>
                </a:lnTo>
                <a:cubicBezTo>
                  <a:pt x="36866" y="1259993"/>
                  <a:pt x="24105" y="1254707"/>
                  <a:pt x="14695" y="1245298"/>
                </a:cubicBezTo>
                <a:cubicBezTo>
                  <a:pt x="5286" y="1235889"/>
                  <a:pt x="0" y="1223127"/>
                  <a:pt x="0" y="1209820"/>
                </a:cubicBezTo>
                <a:lnTo>
                  <a:pt x="0" y="50173"/>
                </a:lnTo>
                <a:cubicBezTo>
                  <a:pt x="0" y="36866"/>
                  <a:pt x="5286" y="24105"/>
                  <a:pt x="14695" y="14695"/>
                </a:cubicBezTo>
                <a:cubicBezTo>
                  <a:pt x="24105" y="5286"/>
                  <a:pt x="36866" y="0"/>
                  <a:pt x="50173" y="0"/>
                </a:cubicBezTo>
                <a:close/>
              </a:path>
            </a:pathLst>
          </a:custGeom>
          <a:solidFill>
            <a:srgbClr val="000000">
              <a:alpha val="0"/>
            </a:srgbClr>
          </a:solidFill>
          <a:ln w="57150">
            <a:solidFill>
              <a:srgbClr val="000000"/>
            </a:solidFill>
          </a:ln>
        </p:spPr>
        <p:txBody>
          <a:bodyPr/>
          <a:lstStyle/>
          <a:p>
            <a:endParaRPr lang="en-US" dirty="0"/>
          </a:p>
        </p:txBody>
      </p:sp>
      <p:sp>
        <p:nvSpPr>
          <p:cNvPr id="12" name="Freeform 7">
            <a:extLst>
              <a:ext uri="{FF2B5EF4-FFF2-40B4-BE49-F238E27FC236}">
                <a16:creationId xmlns:a16="http://schemas.microsoft.com/office/drawing/2014/main" id="{E1E72880-5B86-5C7F-73A6-A4463821C9A8}"/>
              </a:ext>
            </a:extLst>
          </p:cNvPr>
          <p:cNvSpPr/>
          <p:nvPr/>
        </p:nvSpPr>
        <p:spPr>
          <a:xfrm>
            <a:off x="10972800" y="2435177"/>
            <a:ext cx="3397194" cy="5801297"/>
          </a:xfrm>
          <a:custGeom>
            <a:avLst/>
            <a:gdLst/>
            <a:ahLst/>
            <a:cxnLst/>
            <a:rect l="l" t="t" r="r" b="b"/>
            <a:pathLst>
              <a:path w="812800" h="1259993">
                <a:moveTo>
                  <a:pt x="50173" y="0"/>
                </a:moveTo>
                <a:lnTo>
                  <a:pt x="762627" y="0"/>
                </a:lnTo>
                <a:cubicBezTo>
                  <a:pt x="775934" y="0"/>
                  <a:pt x="788695" y="5286"/>
                  <a:pt x="798105" y="14695"/>
                </a:cubicBezTo>
                <a:cubicBezTo>
                  <a:pt x="807514" y="24105"/>
                  <a:pt x="812800" y="36866"/>
                  <a:pt x="812800" y="50173"/>
                </a:cubicBezTo>
                <a:lnTo>
                  <a:pt x="812800" y="1209820"/>
                </a:lnTo>
                <a:cubicBezTo>
                  <a:pt x="812800" y="1223127"/>
                  <a:pt x="807514" y="1235889"/>
                  <a:pt x="798105" y="1245298"/>
                </a:cubicBezTo>
                <a:cubicBezTo>
                  <a:pt x="788695" y="1254707"/>
                  <a:pt x="775934" y="1259993"/>
                  <a:pt x="762627" y="1259993"/>
                </a:cubicBezTo>
                <a:lnTo>
                  <a:pt x="50173" y="1259993"/>
                </a:lnTo>
                <a:cubicBezTo>
                  <a:pt x="36866" y="1259993"/>
                  <a:pt x="24105" y="1254707"/>
                  <a:pt x="14695" y="1245298"/>
                </a:cubicBezTo>
                <a:cubicBezTo>
                  <a:pt x="5286" y="1235889"/>
                  <a:pt x="0" y="1223127"/>
                  <a:pt x="0" y="1209820"/>
                </a:cubicBezTo>
                <a:lnTo>
                  <a:pt x="0" y="50173"/>
                </a:lnTo>
                <a:cubicBezTo>
                  <a:pt x="0" y="36866"/>
                  <a:pt x="5286" y="24105"/>
                  <a:pt x="14695" y="14695"/>
                </a:cubicBezTo>
                <a:cubicBezTo>
                  <a:pt x="24105" y="5286"/>
                  <a:pt x="36866" y="0"/>
                  <a:pt x="50173" y="0"/>
                </a:cubicBezTo>
                <a:close/>
              </a:path>
            </a:pathLst>
          </a:custGeom>
          <a:solidFill>
            <a:srgbClr val="000000">
              <a:alpha val="0"/>
            </a:srgbClr>
          </a:solidFill>
          <a:ln w="57150">
            <a:solidFill>
              <a:srgbClr val="000000"/>
            </a:solidFill>
          </a:ln>
        </p:spPr>
        <p:txBody>
          <a:bodyPr/>
          <a:lstStyle/>
          <a:p>
            <a:endParaRPr lang="en-US" dirty="0"/>
          </a:p>
        </p:txBody>
      </p:sp>
      <p:sp>
        <p:nvSpPr>
          <p:cNvPr id="15" name="Freeform 7">
            <a:extLst>
              <a:ext uri="{FF2B5EF4-FFF2-40B4-BE49-F238E27FC236}">
                <a16:creationId xmlns:a16="http://schemas.microsoft.com/office/drawing/2014/main" id="{472B702D-8B66-5410-76AF-90DD752C084D}"/>
              </a:ext>
            </a:extLst>
          </p:cNvPr>
          <p:cNvSpPr/>
          <p:nvPr/>
        </p:nvSpPr>
        <p:spPr>
          <a:xfrm>
            <a:off x="7467600" y="2435177"/>
            <a:ext cx="3397194" cy="5801297"/>
          </a:xfrm>
          <a:custGeom>
            <a:avLst/>
            <a:gdLst/>
            <a:ahLst/>
            <a:cxnLst/>
            <a:rect l="l" t="t" r="r" b="b"/>
            <a:pathLst>
              <a:path w="812800" h="1259993">
                <a:moveTo>
                  <a:pt x="50173" y="0"/>
                </a:moveTo>
                <a:lnTo>
                  <a:pt x="762627" y="0"/>
                </a:lnTo>
                <a:cubicBezTo>
                  <a:pt x="775934" y="0"/>
                  <a:pt x="788695" y="5286"/>
                  <a:pt x="798105" y="14695"/>
                </a:cubicBezTo>
                <a:cubicBezTo>
                  <a:pt x="807514" y="24105"/>
                  <a:pt x="812800" y="36866"/>
                  <a:pt x="812800" y="50173"/>
                </a:cubicBezTo>
                <a:lnTo>
                  <a:pt x="812800" y="1209820"/>
                </a:lnTo>
                <a:cubicBezTo>
                  <a:pt x="812800" y="1223127"/>
                  <a:pt x="807514" y="1235889"/>
                  <a:pt x="798105" y="1245298"/>
                </a:cubicBezTo>
                <a:cubicBezTo>
                  <a:pt x="788695" y="1254707"/>
                  <a:pt x="775934" y="1259993"/>
                  <a:pt x="762627" y="1259993"/>
                </a:cubicBezTo>
                <a:lnTo>
                  <a:pt x="50173" y="1259993"/>
                </a:lnTo>
                <a:cubicBezTo>
                  <a:pt x="36866" y="1259993"/>
                  <a:pt x="24105" y="1254707"/>
                  <a:pt x="14695" y="1245298"/>
                </a:cubicBezTo>
                <a:cubicBezTo>
                  <a:pt x="5286" y="1235889"/>
                  <a:pt x="0" y="1223127"/>
                  <a:pt x="0" y="1209820"/>
                </a:cubicBezTo>
                <a:lnTo>
                  <a:pt x="0" y="50173"/>
                </a:lnTo>
                <a:cubicBezTo>
                  <a:pt x="0" y="36866"/>
                  <a:pt x="5286" y="24105"/>
                  <a:pt x="14695" y="14695"/>
                </a:cubicBezTo>
                <a:cubicBezTo>
                  <a:pt x="24105" y="5286"/>
                  <a:pt x="36866" y="0"/>
                  <a:pt x="50173" y="0"/>
                </a:cubicBezTo>
                <a:close/>
              </a:path>
            </a:pathLst>
          </a:custGeom>
          <a:solidFill>
            <a:srgbClr val="000000">
              <a:alpha val="0"/>
            </a:srgbClr>
          </a:solidFill>
          <a:ln w="57150">
            <a:solidFill>
              <a:srgbClr val="000000"/>
            </a:solidFill>
          </a:ln>
        </p:spPr>
        <p:txBody>
          <a:bodyPr/>
          <a:lstStyle/>
          <a:p>
            <a:endParaRPr lang="en-US" dirty="0"/>
          </a:p>
        </p:txBody>
      </p:sp>
      <p:sp>
        <p:nvSpPr>
          <p:cNvPr id="18" name="Freeform 7">
            <a:extLst>
              <a:ext uri="{FF2B5EF4-FFF2-40B4-BE49-F238E27FC236}">
                <a16:creationId xmlns:a16="http://schemas.microsoft.com/office/drawing/2014/main" id="{711BA7E9-7FC5-FD38-7D7D-547AB8F4E661}"/>
              </a:ext>
            </a:extLst>
          </p:cNvPr>
          <p:cNvSpPr/>
          <p:nvPr/>
        </p:nvSpPr>
        <p:spPr>
          <a:xfrm>
            <a:off x="14478000" y="2435177"/>
            <a:ext cx="3397194" cy="5801297"/>
          </a:xfrm>
          <a:custGeom>
            <a:avLst/>
            <a:gdLst/>
            <a:ahLst/>
            <a:cxnLst/>
            <a:rect l="l" t="t" r="r" b="b"/>
            <a:pathLst>
              <a:path w="812800" h="1259993">
                <a:moveTo>
                  <a:pt x="50173" y="0"/>
                </a:moveTo>
                <a:lnTo>
                  <a:pt x="762627" y="0"/>
                </a:lnTo>
                <a:cubicBezTo>
                  <a:pt x="775934" y="0"/>
                  <a:pt x="788695" y="5286"/>
                  <a:pt x="798105" y="14695"/>
                </a:cubicBezTo>
                <a:cubicBezTo>
                  <a:pt x="807514" y="24105"/>
                  <a:pt x="812800" y="36866"/>
                  <a:pt x="812800" y="50173"/>
                </a:cubicBezTo>
                <a:lnTo>
                  <a:pt x="812800" y="1209820"/>
                </a:lnTo>
                <a:cubicBezTo>
                  <a:pt x="812800" y="1223127"/>
                  <a:pt x="807514" y="1235889"/>
                  <a:pt x="798105" y="1245298"/>
                </a:cubicBezTo>
                <a:cubicBezTo>
                  <a:pt x="788695" y="1254707"/>
                  <a:pt x="775934" y="1259993"/>
                  <a:pt x="762627" y="1259993"/>
                </a:cubicBezTo>
                <a:lnTo>
                  <a:pt x="50173" y="1259993"/>
                </a:lnTo>
                <a:cubicBezTo>
                  <a:pt x="36866" y="1259993"/>
                  <a:pt x="24105" y="1254707"/>
                  <a:pt x="14695" y="1245298"/>
                </a:cubicBezTo>
                <a:cubicBezTo>
                  <a:pt x="5286" y="1235889"/>
                  <a:pt x="0" y="1223127"/>
                  <a:pt x="0" y="1209820"/>
                </a:cubicBezTo>
                <a:lnTo>
                  <a:pt x="0" y="50173"/>
                </a:lnTo>
                <a:cubicBezTo>
                  <a:pt x="0" y="36866"/>
                  <a:pt x="5286" y="24105"/>
                  <a:pt x="14695" y="14695"/>
                </a:cubicBezTo>
                <a:cubicBezTo>
                  <a:pt x="24105" y="5286"/>
                  <a:pt x="36866" y="0"/>
                  <a:pt x="50173" y="0"/>
                </a:cubicBezTo>
                <a:close/>
              </a:path>
            </a:pathLst>
          </a:custGeom>
          <a:solidFill>
            <a:srgbClr val="000000">
              <a:alpha val="0"/>
            </a:srgbClr>
          </a:solidFill>
          <a:ln w="57150">
            <a:solidFill>
              <a:schemeClr val="tx1"/>
            </a:solidFill>
          </a:ln>
        </p:spPr>
        <p:txBody>
          <a:bodyPr/>
          <a:lstStyle/>
          <a:p>
            <a:endParaRPr lang="en-US" dirty="0"/>
          </a:p>
        </p:txBody>
      </p:sp>
      <p:sp>
        <p:nvSpPr>
          <p:cNvPr id="9" name="Freeform 7">
            <a:extLst>
              <a:ext uri="{FF2B5EF4-FFF2-40B4-BE49-F238E27FC236}">
                <a16:creationId xmlns:a16="http://schemas.microsoft.com/office/drawing/2014/main" id="{DB0EE772-2B20-9F70-9AAB-F6538525F157}"/>
              </a:ext>
            </a:extLst>
          </p:cNvPr>
          <p:cNvSpPr/>
          <p:nvPr/>
        </p:nvSpPr>
        <p:spPr>
          <a:xfrm>
            <a:off x="457200" y="2453921"/>
            <a:ext cx="3397194" cy="5801297"/>
          </a:xfrm>
          <a:custGeom>
            <a:avLst/>
            <a:gdLst/>
            <a:ahLst/>
            <a:cxnLst/>
            <a:rect l="l" t="t" r="r" b="b"/>
            <a:pathLst>
              <a:path w="812800" h="1259993">
                <a:moveTo>
                  <a:pt x="50173" y="0"/>
                </a:moveTo>
                <a:lnTo>
                  <a:pt x="762627" y="0"/>
                </a:lnTo>
                <a:cubicBezTo>
                  <a:pt x="775934" y="0"/>
                  <a:pt x="788695" y="5286"/>
                  <a:pt x="798105" y="14695"/>
                </a:cubicBezTo>
                <a:cubicBezTo>
                  <a:pt x="807514" y="24105"/>
                  <a:pt x="812800" y="36866"/>
                  <a:pt x="812800" y="50173"/>
                </a:cubicBezTo>
                <a:lnTo>
                  <a:pt x="812800" y="1209820"/>
                </a:lnTo>
                <a:cubicBezTo>
                  <a:pt x="812800" y="1223127"/>
                  <a:pt x="807514" y="1235889"/>
                  <a:pt x="798105" y="1245298"/>
                </a:cubicBezTo>
                <a:cubicBezTo>
                  <a:pt x="788695" y="1254707"/>
                  <a:pt x="775934" y="1259993"/>
                  <a:pt x="762627" y="1259993"/>
                </a:cubicBezTo>
                <a:lnTo>
                  <a:pt x="50173" y="1259993"/>
                </a:lnTo>
                <a:cubicBezTo>
                  <a:pt x="36866" y="1259993"/>
                  <a:pt x="24105" y="1254707"/>
                  <a:pt x="14695" y="1245298"/>
                </a:cubicBezTo>
                <a:cubicBezTo>
                  <a:pt x="5286" y="1235889"/>
                  <a:pt x="0" y="1223127"/>
                  <a:pt x="0" y="1209820"/>
                </a:cubicBezTo>
                <a:lnTo>
                  <a:pt x="0" y="50173"/>
                </a:lnTo>
                <a:cubicBezTo>
                  <a:pt x="0" y="36866"/>
                  <a:pt x="5286" y="24105"/>
                  <a:pt x="14695" y="14695"/>
                </a:cubicBezTo>
                <a:cubicBezTo>
                  <a:pt x="24105" y="5286"/>
                  <a:pt x="36866" y="0"/>
                  <a:pt x="50173" y="0"/>
                </a:cubicBezTo>
                <a:close/>
              </a:path>
            </a:pathLst>
          </a:custGeom>
          <a:solidFill>
            <a:srgbClr val="000000">
              <a:alpha val="0"/>
            </a:srgbClr>
          </a:solidFill>
          <a:ln w="57150">
            <a:solidFill>
              <a:srgbClr val="000000"/>
            </a:solidFill>
          </a:ln>
        </p:spPr>
        <p:txBody>
          <a:bodyPr/>
          <a:lstStyle/>
          <a:p>
            <a:endParaRPr lang="en-US" dirty="0"/>
          </a:p>
        </p:txBody>
      </p:sp>
      <p:sp>
        <p:nvSpPr>
          <p:cNvPr id="133" name="Freeform 10">
            <a:extLst>
              <a:ext uri="{FF2B5EF4-FFF2-40B4-BE49-F238E27FC236}">
                <a16:creationId xmlns:a16="http://schemas.microsoft.com/office/drawing/2014/main" id="{692E0E41-62CE-7378-737F-6C25716E9C58}"/>
              </a:ext>
            </a:extLst>
          </p:cNvPr>
          <p:cNvSpPr/>
          <p:nvPr/>
        </p:nvSpPr>
        <p:spPr>
          <a:xfrm>
            <a:off x="482311" y="5351388"/>
            <a:ext cx="3346973" cy="681519"/>
          </a:xfrm>
          <a:custGeom>
            <a:avLst/>
            <a:gdLst/>
            <a:ahLst/>
            <a:cxnLst/>
            <a:rect l="l" t="t" r="r" b="b"/>
            <a:pathLst>
              <a:path w="812800" h="133695">
                <a:moveTo>
                  <a:pt x="0" y="0"/>
                </a:moveTo>
                <a:lnTo>
                  <a:pt x="812800" y="0"/>
                </a:lnTo>
                <a:lnTo>
                  <a:pt x="812800" y="133695"/>
                </a:lnTo>
                <a:lnTo>
                  <a:pt x="0" y="133695"/>
                </a:lnTo>
                <a:close/>
              </a:path>
            </a:pathLst>
          </a:custGeom>
          <a:solidFill>
            <a:srgbClr val="000000"/>
          </a:solidFill>
        </p:spPr>
      </p:sp>
      <p:sp>
        <p:nvSpPr>
          <p:cNvPr id="20" name="Freeform 10">
            <a:extLst>
              <a:ext uri="{FF2B5EF4-FFF2-40B4-BE49-F238E27FC236}">
                <a16:creationId xmlns:a16="http://schemas.microsoft.com/office/drawing/2014/main" id="{B2127CBC-6EA4-6311-BD32-7C7BA7A21645}"/>
              </a:ext>
            </a:extLst>
          </p:cNvPr>
          <p:cNvSpPr/>
          <p:nvPr/>
        </p:nvSpPr>
        <p:spPr>
          <a:xfrm>
            <a:off x="3987511" y="5337762"/>
            <a:ext cx="3346973" cy="681519"/>
          </a:xfrm>
          <a:custGeom>
            <a:avLst/>
            <a:gdLst/>
            <a:ahLst/>
            <a:cxnLst/>
            <a:rect l="l" t="t" r="r" b="b"/>
            <a:pathLst>
              <a:path w="812800" h="133695">
                <a:moveTo>
                  <a:pt x="0" y="0"/>
                </a:moveTo>
                <a:lnTo>
                  <a:pt x="812800" y="0"/>
                </a:lnTo>
                <a:lnTo>
                  <a:pt x="812800" y="133695"/>
                </a:lnTo>
                <a:lnTo>
                  <a:pt x="0" y="133695"/>
                </a:lnTo>
                <a:close/>
              </a:path>
            </a:pathLst>
          </a:custGeom>
          <a:solidFill>
            <a:srgbClr val="000000"/>
          </a:solidFill>
        </p:spPr>
      </p:sp>
      <p:sp>
        <p:nvSpPr>
          <p:cNvPr id="21" name="Freeform 10">
            <a:extLst>
              <a:ext uri="{FF2B5EF4-FFF2-40B4-BE49-F238E27FC236}">
                <a16:creationId xmlns:a16="http://schemas.microsoft.com/office/drawing/2014/main" id="{1579315D-8E3B-36E5-9BF5-0547773FC5E8}"/>
              </a:ext>
            </a:extLst>
          </p:cNvPr>
          <p:cNvSpPr/>
          <p:nvPr/>
        </p:nvSpPr>
        <p:spPr>
          <a:xfrm>
            <a:off x="7492711" y="5332644"/>
            <a:ext cx="3346973" cy="681519"/>
          </a:xfrm>
          <a:custGeom>
            <a:avLst/>
            <a:gdLst/>
            <a:ahLst/>
            <a:cxnLst/>
            <a:rect l="l" t="t" r="r" b="b"/>
            <a:pathLst>
              <a:path w="812800" h="133695">
                <a:moveTo>
                  <a:pt x="0" y="0"/>
                </a:moveTo>
                <a:lnTo>
                  <a:pt x="812800" y="0"/>
                </a:lnTo>
                <a:lnTo>
                  <a:pt x="812800" y="133695"/>
                </a:lnTo>
                <a:lnTo>
                  <a:pt x="0" y="133695"/>
                </a:lnTo>
                <a:close/>
              </a:path>
            </a:pathLst>
          </a:custGeom>
          <a:solidFill>
            <a:srgbClr val="000000"/>
          </a:solidFill>
        </p:spPr>
      </p:sp>
      <p:sp>
        <p:nvSpPr>
          <p:cNvPr id="22" name="Freeform 10">
            <a:extLst>
              <a:ext uri="{FF2B5EF4-FFF2-40B4-BE49-F238E27FC236}">
                <a16:creationId xmlns:a16="http://schemas.microsoft.com/office/drawing/2014/main" id="{91170350-858B-3AE5-667E-0CCA5A80A1B1}"/>
              </a:ext>
            </a:extLst>
          </p:cNvPr>
          <p:cNvSpPr/>
          <p:nvPr/>
        </p:nvSpPr>
        <p:spPr>
          <a:xfrm>
            <a:off x="10997911" y="5332644"/>
            <a:ext cx="3346973" cy="681519"/>
          </a:xfrm>
          <a:custGeom>
            <a:avLst/>
            <a:gdLst/>
            <a:ahLst/>
            <a:cxnLst/>
            <a:rect l="l" t="t" r="r" b="b"/>
            <a:pathLst>
              <a:path w="812800" h="133695">
                <a:moveTo>
                  <a:pt x="0" y="0"/>
                </a:moveTo>
                <a:lnTo>
                  <a:pt x="812800" y="0"/>
                </a:lnTo>
                <a:lnTo>
                  <a:pt x="812800" y="133695"/>
                </a:lnTo>
                <a:lnTo>
                  <a:pt x="0" y="133695"/>
                </a:lnTo>
                <a:close/>
              </a:path>
            </a:pathLst>
          </a:custGeom>
          <a:solidFill>
            <a:srgbClr val="000000"/>
          </a:solidFill>
        </p:spPr>
      </p:sp>
      <p:sp>
        <p:nvSpPr>
          <p:cNvPr id="23" name="Freeform 10">
            <a:extLst>
              <a:ext uri="{FF2B5EF4-FFF2-40B4-BE49-F238E27FC236}">
                <a16:creationId xmlns:a16="http://schemas.microsoft.com/office/drawing/2014/main" id="{1EB9BD6B-41E2-2D06-876A-E6D491BCA852}"/>
              </a:ext>
            </a:extLst>
          </p:cNvPr>
          <p:cNvSpPr/>
          <p:nvPr/>
        </p:nvSpPr>
        <p:spPr>
          <a:xfrm>
            <a:off x="14503111" y="5332644"/>
            <a:ext cx="3346973" cy="681519"/>
          </a:xfrm>
          <a:custGeom>
            <a:avLst/>
            <a:gdLst/>
            <a:ahLst/>
            <a:cxnLst/>
            <a:rect l="l" t="t" r="r" b="b"/>
            <a:pathLst>
              <a:path w="812800" h="133695">
                <a:moveTo>
                  <a:pt x="0" y="0"/>
                </a:moveTo>
                <a:lnTo>
                  <a:pt x="812800" y="0"/>
                </a:lnTo>
                <a:lnTo>
                  <a:pt x="812800" y="133695"/>
                </a:lnTo>
                <a:lnTo>
                  <a:pt x="0" y="133695"/>
                </a:lnTo>
                <a:close/>
              </a:path>
            </a:pathLst>
          </a:custGeom>
          <a:solidFill>
            <a:srgbClr val="000000"/>
          </a:solidFill>
        </p:spPr>
      </p:sp>
      <p:grpSp>
        <p:nvGrpSpPr>
          <p:cNvPr id="144" name="Group 23">
            <a:extLst>
              <a:ext uri="{FF2B5EF4-FFF2-40B4-BE49-F238E27FC236}">
                <a16:creationId xmlns:a16="http://schemas.microsoft.com/office/drawing/2014/main" id="{6F76E7FD-5307-54BF-C41E-EDD465F4F89D}"/>
              </a:ext>
            </a:extLst>
          </p:cNvPr>
          <p:cNvGrpSpPr/>
          <p:nvPr/>
        </p:nvGrpSpPr>
        <p:grpSpPr>
          <a:xfrm>
            <a:off x="5487261" y="8500608"/>
            <a:ext cx="7782548" cy="1182490"/>
            <a:chOff x="0" y="0"/>
            <a:chExt cx="3368160" cy="3366000"/>
          </a:xfr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p:grpSpPr>
        <p:sp>
          <p:nvSpPr>
            <p:cNvPr id="145" name="Freeform 24">
              <a:extLst>
                <a:ext uri="{FF2B5EF4-FFF2-40B4-BE49-F238E27FC236}">
                  <a16:creationId xmlns:a16="http://schemas.microsoft.com/office/drawing/2014/main" id="{E43DF930-9F06-6238-6F78-632A17F6B4E3}"/>
                </a:ext>
              </a:extLst>
            </p:cNvPr>
            <p:cNvSpPr/>
            <p:nvPr/>
          </p:nvSpPr>
          <p:spPr>
            <a:xfrm>
              <a:off x="0" y="0"/>
              <a:ext cx="3368040" cy="3366008"/>
            </a:xfrm>
            <a:custGeom>
              <a:avLst/>
              <a:gdLst/>
              <a:ahLst/>
              <a:cxnLst/>
              <a:rect l="l" t="t" r="r" b="b"/>
              <a:pathLst>
                <a:path w="3368040" h="3366008">
                  <a:moveTo>
                    <a:pt x="0" y="1683004"/>
                  </a:moveTo>
                  <a:cubicBezTo>
                    <a:pt x="0" y="753491"/>
                    <a:pt x="753999" y="0"/>
                    <a:pt x="1684020" y="0"/>
                  </a:cubicBezTo>
                  <a:cubicBezTo>
                    <a:pt x="2614041" y="0"/>
                    <a:pt x="3368040" y="753491"/>
                    <a:pt x="3368040" y="1683004"/>
                  </a:cubicBezTo>
                  <a:cubicBezTo>
                    <a:pt x="3368040" y="2612517"/>
                    <a:pt x="2614041" y="3366008"/>
                    <a:pt x="1684020" y="3366008"/>
                  </a:cubicBezTo>
                  <a:cubicBezTo>
                    <a:pt x="753999" y="3366008"/>
                    <a:pt x="0" y="2612517"/>
                    <a:pt x="0" y="1683004"/>
                  </a:cubicBezTo>
                  <a:close/>
                </a:path>
              </a:pathLst>
            </a:custGeom>
            <a:grpFill/>
            <a:ln>
              <a:solidFill>
                <a:schemeClr val="tx1"/>
              </a:solidFill>
            </a:ln>
          </p:spPr>
        </p:sp>
      </p:grpSp>
      <p:sp>
        <p:nvSpPr>
          <p:cNvPr id="101" name="TextBox 31">
            <a:extLst>
              <a:ext uri="{FF2B5EF4-FFF2-40B4-BE49-F238E27FC236}">
                <a16:creationId xmlns:a16="http://schemas.microsoft.com/office/drawing/2014/main" id="{84F2E204-37D9-8D01-FC1E-C0D76C910806}"/>
              </a:ext>
            </a:extLst>
          </p:cNvPr>
          <p:cNvSpPr txBox="1"/>
          <p:nvPr/>
        </p:nvSpPr>
        <p:spPr>
          <a:xfrm>
            <a:off x="4188103" y="6423234"/>
            <a:ext cx="2945789" cy="1104661"/>
          </a:xfrm>
          <a:prstGeom prst="rect">
            <a:avLst/>
          </a:prstGeom>
        </p:spPr>
        <p:txBody>
          <a:bodyPr wrap="square" lIns="0" tIns="0" rIns="0" bIns="0" rtlCol="0" anchor="t">
            <a:spAutoFit/>
          </a:bodyPr>
          <a:lstStyle/>
          <a:p>
            <a:pPr marL="0" lvl="0" indent="0" algn="ctr">
              <a:lnSpc>
                <a:spcPts val="2084"/>
              </a:lnSpc>
              <a:spcBef>
                <a:spcPct val="0"/>
              </a:spcBef>
            </a:pPr>
            <a:r>
              <a:rPr lang="en-US" sz="2400" b="1" spc="148" dirty="0">
                <a:solidFill>
                  <a:srgbClr val="231F20"/>
                </a:solidFill>
              </a:rPr>
              <a:t>Body Sculpting </a:t>
            </a:r>
          </a:p>
          <a:p>
            <a:pPr marL="0" lvl="0" indent="0" algn="ctr">
              <a:lnSpc>
                <a:spcPts val="2084"/>
              </a:lnSpc>
              <a:spcBef>
                <a:spcPct val="0"/>
              </a:spcBef>
            </a:pPr>
            <a:br>
              <a:rPr lang="en-US" sz="2400" b="1" spc="148" dirty="0">
                <a:solidFill>
                  <a:srgbClr val="231F20"/>
                </a:solidFill>
              </a:rPr>
            </a:br>
            <a:br>
              <a:rPr lang="en-US" sz="2400" b="1" spc="148" dirty="0">
                <a:solidFill>
                  <a:srgbClr val="231F20"/>
                </a:solidFill>
              </a:rPr>
            </a:br>
            <a:r>
              <a:rPr lang="en-US" sz="2400" b="1" spc="148" dirty="0">
                <a:solidFill>
                  <a:srgbClr val="231F20"/>
                </a:solidFill>
              </a:rPr>
              <a:t>(52%)</a:t>
            </a:r>
          </a:p>
        </p:txBody>
      </p:sp>
      <p:sp>
        <p:nvSpPr>
          <p:cNvPr id="115" name="TextBox 31">
            <a:extLst>
              <a:ext uri="{FF2B5EF4-FFF2-40B4-BE49-F238E27FC236}">
                <a16:creationId xmlns:a16="http://schemas.microsoft.com/office/drawing/2014/main" id="{87949876-EF65-B184-BCCE-03C1AEC5C8A1}"/>
              </a:ext>
            </a:extLst>
          </p:cNvPr>
          <p:cNvSpPr txBox="1"/>
          <p:nvPr/>
        </p:nvSpPr>
        <p:spPr>
          <a:xfrm>
            <a:off x="7683425" y="6423234"/>
            <a:ext cx="2965544" cy="1091133"/>
          </a:xfrm>
          <a:prstGeom prst="rect">
            <a:avLst/>
          </a:prstGeom>
        </p:spPr>
        <p:txBody>
          <a:bodyPr wrap="square" lIns="0" tIns="0" rIns="0" bIns="0" rtlCol="0" anchor="t">
            <a:spAutoFit/>
          </a:bodyPr>
          <a:lstStyle/>
          <a:p>
            <a:pPr marL="0" lvl="0" indent="0" algn="ctr">
              <a:lnSpc>
                <a:spcPts val="2084"/>
              </a:lnSpc>
              <a:spcBef>
                <a:spcPct val="0"/>
              </a:spcBef>
            </a:pPr>
            <a:r>
              <a:rPr lang="en-US" sz="2400" b="1" spc="148" dirty="0">
                <a:solidFill>
                  <a:srgbClr val="231F20"/>
                </a:solidFill>
              </a:rPr>
              <a:t>Injectable Wrinkle Relaxers </a:t>
            </a:r>
          </a:p>
          <a:p>
            <a:pPr marL="0" lvl="0" indent="0" algn="ctr">
              <a:lnSpc>
                <a:spcPts val="2084"/>
              </a:lnSpc>
              <a:spcBef>
                <a:spcPct val="0"/>
              </a:spcBef>
            </a:pPr>
            <a:endParaRPr lang="en-US" sz="2400" b="1" spc="148" dirty="0">
              <a:solidFill>
                <a:srgbClr val="231F20"/>
              </a:solidFill>
            </a:endParaRPr>
          </a:p>
          <a:p>
            <a:pPr marL="0" lvl="0" indent="0" algn="ctr">
              <a:lnSpc>
                <a:spcPts val="2084"/>
              </a:lnSpc>
              <a:spcBef>
                <a:spcPct val="0"/>
              </a:spcBef>
            </a:pPr>
            <a:r>
              <a:rPr lang="en-US" sz="2400" b="1" spc="148" dirty="0">
                <a:solidFill>
                  <a:srgbClr val="231F20"/>
                </a:solidFill>
              </a:rPr>
              <a:t>(49%)</a:t>
            </a:r>
          </a:p>
        </p:txBody>
      </p:sp>
      <p:sp>
        <p:nvSpPr>
          <p:cNvPr id="122" name="TextBox 31">
            <a:extLst>
              <a:ext uri="{FF2B5EF4-FFF2-40B4-BE49-F238E27FC236}">
                <a16:creationId xmlns:a16="http://schemas.microsoft.com/office/drawing/2014/main" id="{F817A08B-44F7-905C-8862-3AE399EA6602}"/>
              </a:ext>
            </a:extLst>
          </p:cNvPr>
          <p:cNvSpPr txBox="1"/>
          <p:nvPr/>
        </p:nvSpPr>
        <p:spPr>
          <a:xfrm>
            <a:off x="11222048" y="6423234"/>
            <a:ext cx="2898699" cy="1091133"/>
          </a:xfrm>
          <a:prstGeom prst="rect">
            <a:avLst/>
          </a:prstGeom>
        </p:spPr>
        <p:txBody>
          <a:bodyPr wrap="square" lIns="0" tIns="0" rIns="0" bIns="0" rtlCol="0" anchor="t">
            <a:spAutoFit/>
          </a:bodyPr>
          <a:lstStyle/>
          <a:p>
            <a:pPr marL="0" lvl="0" indent="0" algn="ctr">
              <a:lnSpc>
                <a:spcPts val="2084"/>
              </a:lnSpc>
              <a:spcBef>
                <a:spcPct val="0"/>
              </a:spcBef>
            </a:pPr>
            <a:r>
              <a:rPr lang="en-US" sz="2400" b="1" spc="148" dirty="0">
                <a:solidFill>
                  <a:srgbClr val="231F20"/>
                </a:solidFill>
              </a:rPr>
              <a:t>Laser Hair Removal</a:t>
            </a:r>
          </a:p>
          <a:p>
            <a:pPr marL="0" lvl="0" indent="0" algn="ctr">
              <a:lnSpc>
                <a:spcPts val="2084"/>
              </a:lnSpc>
              <a:spcBef>
                <a:spcPct val="0"/>
              </a:spcBef>
            </a:pPr>
            <a:endParaRPr lang="en-US" sz="2400" b="1" spc="148" dirty="0">
              <a:solidFill>
                <a:srgbClr val="231F20"/>
              </a:solidFill>
            </a:endParaRPr>
          </a:p>
          <a:p>
            <a:pPr marL="0" lvl="0" indent="0" algn="ctr">
              <a:lnSpc>
                <a:spcPts val="2084"/>
              </a:lnSpc>
              <a:spcBef>
                <a:spcPct val="0"/>
              </a:spcBef>
            </a:pPr>
            <a:br>
              <a:rPr lang="en-US" sz="2400" b="1" spc="148" dirty="0">
                <a:solidFill>
                  <a:srgbClr val="231F20"/>
                </a:solidFill>
              </a:rPr>
            </a:br>
            <a:r>
              <a:rPr lang="en-US" sz="2400" b="1" spc="148" dirty="0">
                <a:solidFill>
                  <a:srgbClr val="231F20"/>
                </a:solidFill>
              </a:rPr>
              <a:t>(45%)</a:t>
            </a:r>
          </a:p>
        </p:txBody>
      </p:sp>
      <p:sp>
        <p:nvSpPr>
          <p:cNvPr id="129" name="TextBox 31">
            <a:extLst>
              <a:ext uri="{FF2B5EF4-FFF2-40B4-BE49-F238E27FC236}">
                <a16:creationId xmlns:a16="http://schemas.microsoft.com/office/drawing/2014/main" id="{87BF2A89-2FC9-C9A6-EACF-8D665A402102}"/>
              </a:ext>
            </a:extLst>
          </p:cNvPr>
          <p:cNvSpPr txBox="1"/>
          <p:nvPr/>
        </p:nvSpPr>
        <p:spPr>
          <a:xfrm>
            <a:off x="14660632" y="6423234"/>
            <a:ext cx="3031930" cy="1360437"/>
          </a:xfrm>
          <a:prstGeom prst="rect">
            <a:avLst/>
          </a:prstGeom>
        </p:spPr>
        <p:txBody>
          <a:bodyPr wrap="square" lIns="0" tIns="0" rIns="0" bIns="0" rtlCol="0" anchor="t">
            <a:spAutoFit/>
          </a:bodyPr>
          <a:lstStyle/>
          <a:p>
            <a:pPr marL="0" lvl="0" indent="0" algn="ctr">
              <a:lnSpc>
                <a:spcPts val="2084"/>
              </a:lnSpc>
              <a:spcBef>
                <a:spcPct val="0"/>
              </a:spcBef>
            </a:pPr>
            <a:r>
              <a:rPr lang="en-US" sz="2400" b="1" spc="148" dirty="0">
                <a:solidFill>
                  <a:srgbClr val="231F20"/>
                </a:solidFill>
              </a:rPr>
              <a:t>Laser / Energy-based Devices for Skin Tone and Scars</a:t>
            </a:r>
          </a:p>
          <a:p>
            <a:pPr marL="0" lvl="0" indent="0" algn="ctr">
              <a:lnSpc>
                <a:spcPts val="2084"/>
              </a:lnSpc>
              <a:spcBef>
                <a:spcPct val="0"/>
              </a:spcBef>
            </a:pPr>
            <a:endParaRPr lang="en-US" sz="2400" b="1" spc="148" dirty="0">
              <a:solidFill>
                <a:srgbClr val="231F20"/>
              </a:solidFill>
            </a:endParaRPr>
          </a:p>
          <a:p>
            <a:pPr marL="0" lvl="0" indent="0" algn="ctr">
              <a:lnSpc>
                <a:spcPts val="2084"/>
              </a:lnSpc>
              <a:spcBef>
                <a:spcPct val="0"/>
              </a:spcBef>
            </a:pPr>
            <a:r>
              <a:rPr lang="en-US" sz="2400" b="1" spc="148" dirty="0">
                <a:solidFill>
                  <a:srgbClr val="231F20"/>
                </a:solidFill>
              </a:rPr>
              <a:t>(44%)</a:t>
            </a:r>
          </a:p>
        </p:txBody>
      </p:sp>
      <p:sp>
        <p:nvSpPr>
          <p:cNvPr id="31" name="TextBox 31"/>
          <p:cNvSpPr txBox="1"/>
          <p:nvPr/>
        </p:nvSpPr>
        <p:spPr>
          <a:xfrm>
            <a:off x="584857" y="6441978"/>
            <a:ext cx="3141880" cy="1373966"/>
          </a:xfrm>
          <a:prstGeom prst="rect">
            <a:avLst/>
          </a:prstGeom>
        </p:spPr>
        <p:txBody>
          <a:bodyPr wrap="square" lIns="0" tIns="0" rIns="0" bIns="0" rtlCol="0" anchor="t">
            <a:spAutoFit/>
          </a:bodyPr>
          <a:lstStyle/>
          <a:p>
            <a:pPr marL="0" lvl="0" indent="0" algn="ctr">
              <a:lnSpc>
                <a:spcPts val="2084"/>
              </a:lnSpc>
              <a:spcBef>
                <a:spcPct val="0"/>
              </a:spcBef>
            </a:pPr>
            <a:r>
              <a:rPr lang="en-US" sz="2400" b="1" spc="148" dirty="0">
                <a:solidFill>
                  <a:srgbClr val="231F20"/>
                </a:solidFill>
              </a:rPr>
              <a:t>Laser / Energy-Based Devices for Skin Tighten</a:t>
            </a:r>
            <a:br>
              <a:rPr lang="en-US" sz="2400" b="1" spc="148" dirty="0">
                <a:solidFill>
                  <a:srgbClr val="231F20"/>
                </a:solidFill>
              </a:rPr>
            </a:br>
            <a:br>
              <a:rPr lang="en-US" sz="2400" b="1" spc="148" dirty="0">
                <a:solidFill>
                  <a:srgbClr val="231F20"/>
                </a:solidFill>
              </a:rPr>
            </a:br>
            <a:r>
              <a:rPr lang="en-US" sz="2400" b="1" spc="148" dirty="0">
                <a:solidFill>
                  <a:srgbClr val="231F20"/>
                </a:solidFill>
              </a:rPr>
              <a:t>(53%)</a:t>
            </a:r>
            <a:endParaRPr lang="en-US" sz="2400" spc="148" dirty="0">
              <a:solidFill>
                <a:srgbClr val="231F20"/>
              </a:solidFill>
            </a:endParaRPr>
          </a:p>
        </p:txBody>
      </p:sp>
      <p:sp>
        <p:nvSpPr>
          <p:cNvPr id="146" name="TextBox 145">
            <a:extLst>
              <a:ext uri="{FF2B5EF4-FFF2-40B4-BE49-F238E27FC236}">
                <a16:creationId xmlns:a16="http://schemas.microsoft.com/office/drawing/2014/main" id="{B9A9D10A-E853-2D78-D547-830E220B3498}"/>
              </a:ext>
            </a:extLst>
          </p:cNvPr>
          <p:cNvSpPr txBox="1"/>
          <p:nvPr/>
        </p:nvSpPr>
        <p:spPr>
          <a:xfrm>
            <a:off x="6470547" y="8643446"/>
            <a:ext cx="6172200" cy="954107"/>
          </a:xfrm>
          <a:prstGeom prst="rect">
            <a:avLst/>
          </a:prstGeom>
          <a:noFill/>
        </p:spPr>
        <p:txBody>
          <a:bodyPr wrap="square" rtlCol="0">
            <a:spAutoFit/>
          </a:bodyPr>
          <a:lstStyle/>
          <a:p>
            <a:pPr algn="ctr"/>
            <a:r>
              <a:rPr lang="en-US" sz="2800" b="1" dirty="0"/>
              <a:t>Consistent popularity of laser and injectable treatments since 2018.</a:t>
            </a:r>
          </a:p>
        </p:txBody>
      </p:sp>
      <p:sp>
        <p:nvSpPr>
          <p:cNvPr id="45" name="TextBox 9">
            <a:extLst>
              <a:ext uri="{FF2B5EF4-FFF2-40B4-BE49-F238E27FC236}">
                <a16:creationId xmlns:a16="http://schemas.microsoft.com/office/drawing/2014/main" id="{CE2971BB-E22B-1D15-6401-F12E1B5BACAC}"/>
              </a:ext>
            </a:extLst>
          </p:cNvPr>
          <p:cNvSpPr txBox="1"/>
          <p:nvPr/>
        </p:nvSpPr>
        <p:spPr>
          <a:xfrm>
            <a:off x="-106968" y="9987342"/>
            <a:ext cx="18360331" cy="234038"/>
          </a:xfrm>
          <a:prstGeom prst="rect">
            <a:avLst/>
          </a:prstGeom>
        </p:spPr>
        <p:txBody>
          <a:bodyPr wrap="square" lIns="0" tIns="0" rIns="0" bIns="0" rtlCol="0" anchor="t">
            <a:spAutoFit/>
          </a:bodyPr>
          <a:lstStyle/>
          <a:p>
            <a:pPr algn="ctr">
              <a:lnSpc>
                <a:spcPts val="1800"/>
              </a:lnSpc>
            </a:pPr>
            <a:r>
              <a:rPr lang="en-US" spc="151" dirty="0"/>
              <a:t>American Society for Dermatologic Surgery | 2023</a:t>
            </a:r>
          </a:p>
        </p:txBody>
      </p:sp>
      <p:sp>
        <p:nvSpPr>
          <p:cNvPr id="30" name="TextBox 30"/>
          <p:cNvSpPr txBox="1"/>
          <p:nvPr/>
        </p:nvSpPr>
        <p:spPr>
          <a:xfrm>
            <a:off x="381001" y="1085703"/>
            <a:ext cx="17602199" cy="833562"/>
          </a:xfrm>
          <a:prstGeom prst="rect">
            <a:avLst/>
          </a:prstGeom>
        </p:spPr>
        <p:txBody>
          <a:bodyPr wrap="square" lIns="0" tIns="0" rIns="0" bIns="0" rtlCol="0" anchor="t">
            <a:spAutoFit/>
          </a:bodyPr>
          <a:lstStyle/>
          <a:p>
            <a:pPr marL="0" lvl="0" indent="0" algn="ctr">
              <a:lnSpc>
                <a:spcPts val="6548"/>
              </a:lnSpc>
              <a:spcBef>
                <a:spcPct val="0"/>
              </a:spcBef>
            </a:pPr>
            <a:r>
              <a:rPr lang="en-US" sz="5400" b="1" u="none" strike="noStrike" spc="37" dirty="0">
                <a:solidFill>
                  <a:schemeClr val="accent6">
                    <a:lumMod val="75000"/>
                  </a:schemeClr>
                </a:solidFill>
              </a:rPr>
              <a:t>Top 5 Cosmetic Procedures Consumers Are Considering</a:t>
            </a:r>
          </a:p>
        </p:txBody>
      </p:sp>
    </p:spTree>
    <p:extLst>
      <p:ext uri="{BB962C8B-B14F-4D97-AF65-F5344CB8AC3E}">
        <p14:creationId xmlns:p14="http://schemas.microsoft.com/office/powerpoint/2010/main" val="26735153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1874" b="21875"/>
          <a:stretch>
            <a:fillRect/>
          </a:stretch>
        </p:blipFill>
        <p:spPr>
          <a:xfrm flipH="1" flipV="1">
            <a:off x="0" y="0"/>
            <a:ext cx="18288000" cy="10287000"/>
          </a:xfrm>
          <a:prstGeom prst="rect">
            <a:avLst/>
          </a:prstGeom>
        </p:spPr>
      </p:pic>
      <p:pic>
        <p:nvPicPr>
          <p:cNvPr id="14" name="Picture 13" descr="A group of people holding thumbs up&#10;&#10;Description automatically generated">
            <a:extLst>
              <a:ext uri="{FF2B5EF4-FFF2-40B4-BE49-F238E27FC236}">
                <a16:creationId xmlns:a16="http://schemas.microsoft.com/office/drawing/2014/main" id="{E70BCE1E-203B-F521-66F5-5F7B1527FC68}"/>
              </a:ext>
            </a:extLst>
          </p:cNvPr>
          <p:cNvPicPr>
            <a:picLocks noChangeAspect="1"/>
          </p:cNvPicPr>
          <p:nvPr/>
        </p:nvPicPr>
        <p:blipFill rotWithShape="1">
          <a:blip r:embed="rId3">
            <a:extLst>
              <a:ext uri="{28A0092B-C50C-407E-A947-70E740481C1C}">
                <a14:useLocalDpi xmlns:a14="http://schemas.microsoft.com/office/drawing/2010/main" val="0"/>
              </a:ext>
            </a:extLst>
          </a:blip>
          <a:srcRect l="38560" r="6763"/>
          <a:stretch/>
        </p:blipFill>
        <p:spPr>
          <a:xfrm>
            <a:off x="7814463" y="-2098"/>
            <a:ext cx="10473537" cy="5731371"/>
          </a:xfrm>
          <a:prstGeom prst="rect">
            <a:avLst/>
          </a:prstGeom>
        </p:spPr>
      </p:pic>
      <p:sp>
        <p:nvSpPr>
          <p:cNvPr id="16" name="Right Triangle 15">
            <a:extLst>
              <a:ext uri="{FF2B5EF4-FFF2-40B4-BE49-F238E27FC236}">
                <a16:creationId xmlns:a16="http://schemas.microsoft.com/office/drawing/2014/main" id="{32C565E8-FAA1-6B2B-E15D-CF3B5D83065E}"/>
              </a:ext>
            </a:extLst>
          </p:cNvPr>
          <p:cNvSpPr/>
          <p:nvPr/>
        </p:nvSpPr>
        <p:spPr>
          <a:xfrm>
            <a:off x="7814463" y="0"/>
            <a:ext cx="10473537" cy="5729272"/>
          </a:xfrm>
          <a:prstGeom prst="rtTriangle">
            <a:avLst/>
          </a:prstGeom>
          <a:solidFill>
            <a:srgbClr val="F8F9F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reeform 3"/>
          <p:cNvSpPr/>
          <p:nvPr/>
        </p:nvSpPr>
        <p:spPr>
          <a:xfrm rot="1738195">
            <a:off x="6324000" y="2943432"/>
            <a:ext cx="13471756" cy="1426670"/>
          </a:xfrm>
          <a:custGeom>
            <a:avLst/>
            <a:gdLst/>
            <a:ahLst/>
            <a:cxnLst/>
            <a:rect l="l" t="t" r="r" b="b"/>
            <a:pathLst>
              <a:path w="13471756" h="1426670">
                <a:moveTo>
                  <a:pt x="0" y="0"/>
                </a:moveTo>
                <a:lnTo>
                  <a:pt x="13471756" y="0"/>
                </a:lnTo>
                <a:lnTo>
                  <a:pt x="13471756" y="1426671"/>
                </a:lnTo>
                <a:lnTo>
                  <a:pt x="0" y="1426671"/>
                </a:lnTo>
                <a:lnTo>
                  <a:pt x="0" y="0"/>
                </a:lnTo>
                <a:close/>
              </a:path>
            </a:pathLst>
          </a:custGeom>
          <a:blipFill>
            <a:blip r:embed="rId4"/>
            <a:stretch>
              <a:fillRect t="-86495"/>
            </a:stretch>
          </a:blipFill>
        </p:spPr>
      </p:sp>
      <p:grpSp>
        <p:nvGrpSpPr>
          <p:cNvPr id="8" name="Group 23">
            <a:extLst>
              <a:ext uri="{FF2B5EF4-FFF2-40B4-BE49-F238E27FC236}">
                <a16:creationId xmlns:a16="http://schemas.microsoft.com/office/drawing/2014/main" id="{3FB09F96-5570-7099-8AC5-F09F6C06E749}"/>
              </a:ext>
            </a:extLst>
          </p:cNvPr>
          <p:cNvGrpSpPr/>
          <p:nvPr/>
        </p:nvGrpSpPr>
        <p:grpSpPr>
          <a:xfrm>
            <a:off x="7888069" y="4044133"/>
            <a:ext cx="4292762" cy="4176686"/>
            <a:chOff x="0" y="0"/>
            <a:chExt cx="3368160" cy="3366000"/>
          </a:xfr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p:grpSpPr>
        <p:sp>
          <p:nvSpPr>
            <p:cNvPr id="9" name="Freeform 24">
              <a:extLst>
                <a:ext uri="{FF2B5EF4-FFF2-40B4-BE49-F238E27FC236}">
                  <a16:creationId xmlns:a16="http://schemas.microsoft.com/office/drawing/2014/main" id="{05B97C2A-E581-12E7-EF3D-5BEC27C4C5DE}"/>
                </a:ext>
              </a:extLst>
            </p:cNvPr>
            <p:cNvSpPr/>
            <p:nvPr/>
          </p:nvSpPr>
          <p:spPr>
            <a:xfrm>
              <a:off x="0" y="0"/>
              <a:ext cx="3368040" cy="3366008"/>
            </a:xfrm>
            <a:custGeom>
              <a:avLst/>
              <a:gdLst/>
              <a:ahLst/>
              <a:cxnLst/>
              <a:rect l="l" t="t" r="r" b="b"/>
              <a:pathLst>
                <a:path w="3368040" h="3366008">
                  <a:moveTo>
                    <a:pt x="0" y="1683004"/>
                  </a:moveTo>
                  <a:cubicBezTo>
                    <a:pt x="0" y="753491"/>
                    <a:pt x="753999" y="0"/>
                    <a:pt x="1684020" y="0"/>
                  </a:cubicBezTo>
                  <a:cubicBezTo>
                    <a:pt x="2614041" y="0"/>
                    <a:pt x="3368040" y="753491"/>
                    <a:pt x="3368040" y="1683004"/>
                  </a:cubicBezTo>
                  <a:cubicBezTo>
                    <a:pt x="3368040" y="2612517"/>
                    <a:pt x="2614041" y="3366008"/>
                    <a:pt x="1684020" y="3366008"/>
                  </a:cubicBezTo>
                  <a:cubicBezTo>
                    <a:pt x="753999" y="3366008"/>
                    <a:pt x="0" y="2612517"/>
                    <a:pt x="0" y="1683004"/>
                  </a:cubicBezTo>
                  <a:close/>
                </a:path>
              </a:pathLst>
            </a:custGeom>
            <a:grpFill/>
            <a:ln>
              <a:solidFill>
                <a:schemeClr val="tx1"/>
              </a:solidFill>
            </a:ln>
          </p:spPr>
        </p:sp>
      </p:grpSp>
      <p:sp>
        <p:nvSpPr>
          <p:cNvPr id="32" name="Freeform 3">
            <a:extLst>
              <a:ext uri="{FF2B5EF4-FFF2-40B4-BE49-F238E27FC236}">
                <a16:creationId xmlns:a16="http://schemas.microsoft.com/office/drawing/2014/main" id="{5BE52D62-1A9F-4BFD-A7E9-47D8DB013CE4}"/>
              </a:ext>
            </a:extLst>
          </p:cNvPr>
          <p:cNvSpPr/>
          <p:nvPr/>
        </p:nvSpPr>
        <p:spPr>
          <a:xfrm rot="1732515">
            <a:off x="1950783" y="1922359"/>
            <a:ext cx="16167179" cy="10419964"/>
          </a:xfrm>
          <a:custGeom>
            <a:avLst/>
            <a:gdLst/>
            <a:ahLst/>
            <a:cxnLst/>
            <a:rect l="l" t="t" r="r" b="b"/>
            <a:pathLst>
              <a:path w="15026802" h="1591351">
                <a:moveTo>
                  <a:pt x="0" y="0"/>
                </a:moveTo>
                <a:lnTo>
                  <a:pt x="15026802" y="0"/>
                </a:lnTo>
                <a:lnTo>
                  <a:pt x="15026802" y="1591350"/>
                </a:lnTo>
                <a:lnTo>
                  <a:pt x="0" y="1591350"/>
                </a:lnTo>
                <a:lnTo>
                  <a:pt x="0" y="0"/>
                </a:lnTo>
                <a:close/>
              </a:path>
            </a:pathLst>
          </a:custGeom>
          <a:blipFill dpi="0" rotWithShape="1">
            <a:blip r:embed="rId4">
              <a:alphaModFix amt="36000"/>
              <a:duotone>
                <a:schemeClr val="accent6">
                  <a:shade val="45000"/>
                  <a:satMod val="135000"/>
                </a:schemeClr>
                <a:prstClr val="white"/>
              </a:duotone>
            </a:blip>
            <a:srcRect/>
            <a:stretch>
              <a:fillRect t="-86495"/>
            </a:stretch>
          </a:blipFill>
        </p:spPr>
        <p:txBody>
          <a:bodyPr/>
          <a:lstStyle/>
          <a:p>
            <a:endParaRPr lang="en-US" dirty="0"/>
          </a:p>
        </p:txBody>
      </p:sp>
      <p:sp>
        <p:nvSpPr>
          <p:cNvPr id="10" name="TextBox 9">
            <a:extLst>
              <a:ext uri="{FF2B5EF4-FFF2-40B4-BE49-F238E27FC236}">
                <a16:creationId xmlns:a16="http://schemas.microsoft.com/office/drawing/2014/main" id="{3308B2EF-645F-033A-B7A8-04B9832C32B3}"/>
              </a:ext>
            </a:extLst>
          </p:cNvPr>
          <p:cNvSpPr txBox="1"/>
          <p:nvPr/>
        </p:nvSpPr>
        <p:spPr>
          <a:xfrm>
            <a:off x="8211225" y="4696806"/>
            <a:ext cx="3524681" cy="2554545"/>
          </a:xfrm>
          <a:prstGeom prst="rect">
            <a:avLst/>
          </a:prstGeom>
          <a:noFill/>
        </p:spPr>
        <p:txBody>
          <a:bodyPr wrap="square" rtlCol="0">
            <a:spAutoFit/>
          </a:bodyPr>
          <a:lstStyle/>
          <a:p>
            <a:pPr algn="ctr"/>
            <a:r>
              <a:rPr lang="en-US" sz="3200" b="1" dirty="0"/>
              <a:t>9 out of 15 treatments received 95% </a:t>
            </a:r>
            <a:br>
              <a:rPr lang="en-US" sz="3200" b="1" dirty="0"/>
            </a:br>
            <a:r>
              <a:rPr lang="en-US" sz="3200" b="1" dirty="0"/>
              <a:t>or higher overall satisfaction ratings</a:t>
            </a:r>
          </a:p>
        </p:txBody>
      </p:sp>
      <p:sp>
        <p:nvSpPr>
          <p:cNvPr id="35" name="TextBox 9">
            <a:extLst>
              <a:ext uri="{FF2B5EF4-FFF2-40B4-BE49-F238E27FC236}">
                <a16:creationId xmlns:a16="http://schemas.microsoft.com/office/drawing/2014/main" id="{6D76AFD9-02D1-4435-29DC-F1DB305284C7}"/>
              </a:ext>
            </a:extLst>
          </p:cNvPr>
          <p:cNvSpPr txBox="1"/>
          <p:nvPr/>
        </p:nvSpPr>
        <p:spPr>
          <a:xfrm>
            <a:off x="5943600" y="9812848"/>
            <a:ext cx="18360331" cy="234038"/>
          </a:xfrm>
          <a:prstGeom prst="rect">
            <a:avLst/>
          </a:prstGeom>
        </p:spPr>
        <p:txBody>
          <a:bodyPr wrap="square" lIns="0" tIns="0" rIns="0" bIns="0" rtlCol="0" anchor="t">
            <a:spAutoFit/>
          </a:bodyPr>
          <a:lstStyle/>
          <a:p>
            <a:pPr algn="ctr">
              <a:lnSpc>
                <a:spcPts val="1800"/>
              </a:lnSpc>
            </a:pPr>
            <a:r>
              <a:rPr lang="en-US" spc="151" dirty="0"/>
              <a:t>American Society for Dermatologic Surgery | 2023</a:t>
            </a:r>
          </a:p>
        </p:txBody>
      </p:sp>
      <p:sp>
        <p:nvSpPr>
          <p:cNvPr id="33" name="TextBox 7">
            <a:extLst>
              <a:ext uri="{FF2B5EF4-FFF2-40B4-BE49-F238E27FC236}">
                <a16:creationId xmlns:a16="http://schemas.microsoft.com/office/drawing/2014/main" id="{FD789AE9-53FD-9774-0B8A-4F09BA25FB7C}"/>
              </a:ext>
            </a:extLst>
          </p:cNvPr>
          <p:cNvSpPr txBox="1"/>
          <p:nvPr/>
        </p:nvSpPr>
        <p:spPr>
          <a:xfrm>
            <a:off x="1819608" y="2656542"/>
            <a:ext cx="10713433" cy="7014869"/>
          </a:xfrm>
          <a:prstGeom prst="rect">
            <a:avLst/>
          </a:prstGeom>
        </p:spPr>
        <p:txBody>
          <a:bodyPr wrap="square" lIns="0" tIns="0" rIns="0" bIns="0" rtlCol="0" anchor="t">
            <a:spAutoFit/>
          </a:bodyPr>
          <a:lstStyle/>
          <a:p>
            <a:pPr marL="457200" indent="-457200">
              <a:lnSpc>
                <a:spcPct val="110000"/>
              </a:lnSpc>
              <a:buClr>
                <a:schemeClr val="tx1"/>
              </a:buClr>
              <a:buFont typeface="Wingdings" panose="05000000000000000000" pitchFamily="2" charset="2"/>
              <a:buChar char="§"/>
            </a:pPr>
            <a:r>
              <a:rPr lang="en-US" sz="3600" dirty="0"/>
              <a:t>Vein Treatments</a:t>
            </a:r>
          </a:p>
          <a:p>
            <a:pPr marL="457200" indent="-457200">
              <a:lnSpc>
                <a:spcPct val="110000"/>
              </a:lnSpc>
              <a:buClr>
                <a:schemeClr val="tx1"/>
              </a:buClr>
              <a:buFont typeface="Wingdings" panose="05000000000000000000" pitchFamily="2" charset="2"/>
              <a:buChar char="§"/>
            </a:pPr>
            <a:r>
              <a:rPr lang="en-US" sz="3600" dirty="0"/>
              <a:t>Platelet Rich Plasma</a:t>
            </a:r>
          </a:p>
          <a:p>
            <a:pPr marL="457200" indent="-457200">
              <a:lnSpc>
                <a:spcPct val="110000"/>
              </a:lnSpc>
              <a:buClr>
                <a:schemeClr val="tx1"/>
              </a:buClr>
              <a:buFont typeface="Wingdings" panose="05000000000000000000" pitchFamily="2" charset="2"/>
              <a:buChar char="§"/>
            </a:pPr>
            <a:r>
              <a:rPr lang="en-US" sz="3600" dirty="0"/>
              <a:t>Thread Lifts</a:t>
            </a:r>
          </a:p>
          <a:p>
            <a:pPr marL="457200" indent="-457200">
              <a:lnSpc>
                <a:spcPct val="110000"/>
              </a:lnSpc>
              <a:buClr>
                <a:schemeClr val="tx1"/>
              </a:buClr>
              <a:buFont typeface="Wingdings" panose="05000000000000000000" pitchFamily="2" charset="2"/>
              <a:buChar char="§"/>
            </a:pPr>
            <a:r>
              <a:rPr lang="en-US" sz="3600" dirty="0"/>
              <a:t>Muscle Sculpting</a:t>
            </a:r>
          </a:p>
          <a:p>
            <a:pPr marL="457200" indent="-457200">
              <a:lnSpc>
                <a:spcPct val="110000"/>
              </a:lnSpc>
              <a:buClr>
                <a:schemeClr val="tx1"/>
              </a:buClr>
              <a:buFont typeface="Wingdings" panose="05000000000000000000" pitchFamily="2" charset="2"/>
              <a:buChar char="§"/>
            </a:pPr>
            <a:r>
              <a:rPr lang="en-US" sz="3600" dirty="0"/>
              <a:t>Wrinkle Relaxers</a:t>
            </a:r>
          </a:p>
          <a:p>
            <a:pPr marL="457200" indent="-457200">
              <a:lnSpc>
                <a:spcPct val="110000"/>
              </a:lnSpc>
              <a:buClr>
                <a:schemeClr val="tx1"/>
              </a:buClr>
              <a:buFont typeface="Wingdings" panose="05000000000000000000" pitchFamily="2" charset="2"/>
              <a:buChar char="§"/>
            </a:pPr>
            <a:r>
              <a:rPr lang="en-US" sz="3600" dirty="0"/>
              <a:t>Laser Tattoo Removal</a:t>
            </a:r>
          </a:p>
          <a:p>
            <a:pPr marL="457200" indent="-457200">
              <a:lnSpc>
                <a:spcPct val="110000"/>
              </a:lnSpc>
              <a:buClr>
                <a:schemeClr val="tx1"/>
              </a:buClr>
              <a:buFont typeface="Wingdings" panose="05000000000000000000" pitchFamily="2" charset="2"/>
              <a:buChar char="§"/>
            </a:pPr>
            <a:r>
              <a:rPr lang="en-US" sz="3600" dirty="0"/>
              <a:t>Chemical Peels</a:t>
            </a:r>
          </a:p>
          <a:p>
            <a:pPr marL="457200" indent="-457200">
              <a:lnSpc>
                <a:spcPct val="110000"/>
              </a:lnSpc>
              <a:buClr>
                <a:schemeClr val="tx1"/>
              </a:buClr>
              <a:buFont typeface="Wingdings" panose="05000000000000000000" pitchFamily="2" charset="2"/>
              <a:buChar char="§"/>
            </a:pPr>
            <a:r>
              <a:rPr lang="en-US" sz="3600" dirty="0"/>
              <a:t>Microdermabrasion</a:t>
            </a:r>
          </a:p>
          <a:p>
            <a:pPr marL="457200" indent="-457200">
              <a:lnSpc>
                <a:spcPct val="110000"/>
              </a:lnSpc>
              <a:buClr>
                <a:schemeClr val="tx1"/>
              </a:buClr>
              <a:buFont typeface="Wingdings" panose="05000000000000000000" pitchFamily="2" charset="2"/>
              <a:buChar char="§"/>
            </a:pPr>
            <a:r>
              <a:rPr lang="en-US" sz="3600" dirty="0"/>
              <a:t>Fillers</a:t>
            </a:r>
            <a:br>
              <a:rPr lang="en-US" sz="3600" dirty="0"/>
            </a:br>
            <a:br>
              <a:rPr lang="en-US" sz="3600" dirty="0"/>
            </a:br>
            <a:r>
              <a:rPr lang="en-US" sz="2400" dirty="0"/>
              <a:t>*</a:t>
            </a:r>
            <a:r>
              <a:rPr lang="en-US" sz="2400" i="1" dirty="0"/>
              <a:t>95% or higher</a:t>
            </a:r>
          </a:p>
          <a:p>
            <a:pPr marL="457200" indent="-457200">
              <a:lnSpc>
                <a:spcPct val="110000"/>
              </a:lnSpc>
              <a:buClr>
                <a:srgbClr val="37939B"/>
              </a:buClr>
              <a:buFont typeface="Wingdings" panose="05000000000000000000" pitchFamily="2" charset="2"/>
              <a:buChar char="§"/>
            </a:pPr>
            <a:endParaRPr lang="en-US" sz="3200" dirty="0">
              <a:solidFill>
                <a:schemeClr val="accent6">
                  <a:lumMod val="75000"/>
                </a:schemeClr>
              </a:solidFill>
              <a:latin typeface="Montserrat Medium" panose="020F0502020204030204" pitchFamily="2" charset="0"/>
            </a:endParaRPr>
          </a:p>
        </p:txBody>
      </p:sp>
      <p:sp>
        <p:nvSpPr>
          <p:cNvPr id="7" name="TextBox 22">
            <a:extLst>
              <a:ext uri="{FF2B5EF4-FFF2-40B4-BE49-F238E27FC236}">
                <a16:creationId xmlns:a16="http://schemas.microsoft.com/office/drawing/2014/main" id="{6FE1407B-C52F-EAA9-C60F-06E627501D96}"/>
              </a:ext>
            </a:extLst>
          </p:cNvPr>
          <p:cNvSpPr txBox="1"/>
          <p:nvPr/>
        </p:nvSpPr>
        <p:spPr>
          <a:xfrm>
            <a:off x="-642034" y="474152"/>
            <a:ext cx="11404953" cy="1841402"/>
          </a:xfrm>
          <a:prstGeom prst="rect">
            <a:avLst/>
          </a:prstGeom>
        </p:spPr>
        <p:txBody>
          <a:bodyPr wrap="square" lIns="0" tIns="0" rIns="0" bIns="0" rtlCol="0" anchor="t">
            <a:spAutoFit/>
          </a:bodyPr>
          <a:lstStyle/>
          <a:p>
            <a:pPr marL="0" lvl="0" indent="0" algn="ctr">
              <a:lnSpc>
                <a:spcPts val="7291"/>
              </a:lnSpc>
              <a:spcBef>
                <a:spcPct val="0"/>
              </a:spcBef>
            </a:pPr>
            <a:r>
              <a:rPr lang="en-US" sz="6000" b="1" u="none" strike="noStrike" spc="184" dirty="0">
                <a:solidFill>
                  <a:srgbClr val="010101"/>
                </a:solidFill>
                <a:latin typeface="+mj-lt"/>
              </a:rPr>
              <a:t>Top Cosmetic Procedure</a:t>
            </a:r>
            <a:br>
              <a:rPr lang="en-US" sz="6000" b="1" u="none" strike="noStrike" spc="184" dirty="0">
                <a:solidFill>
                  <a:srgbClr val="010101"/>
                </a:solidFill>
                <a:latin typeface="+mj-lt"/>
              </a:rPr>
            </a:br>
            <a:r>
              <a:rPr lang="en-US" sz="6000" b="1" u="none" strike="noStrike" spc="184" dirty="0">
                <a:solidFill>
                  <a:srgbClr val="010101"/>
                </a:solidFill>
                <a:latin typeface="+mj-lt"/>
              </a:rPr>
              <a:t> Satisfaction Ratings *</a:t>
            </a:r>
          </a:p>
        </p:txBody>
      </p:sp>
    </p:spTree>
    <p:extLst>
      <p:ext uri="{BB962C8B-B14F-4D97-AF65-F5344CB8AC3E}">
        <p14:creationId xmlns:p14="http://schemas.microsoft.com/office/powerpoint/2010/main" val="58004509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5060</TotalTime>
  <Words>1133</Words>
  <Application>Microsoft Office PowerPoint</Application>
  <PresentationFormat>Custom</PresentationFormat>
  <Paragraphs>170</Paragraphs>
  <Slides>20</Slides>
  <Notes>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20</vt:i4>
      </vt:variant>
    </vt:vector>
  </HeadingPairs>
  <TitlesOfParts>
    <vt:vector size="26" baseType="lpstr">
      <vt:lpstr>Arial</vt:lpstr>
      <vt:lpstr>Montserrat Medium</vt:lpstr>
      <vt:lpstr>Calibri</vt:lpstr>
      <vt:lpstr>Wingdings</vt:lpstr>
      <vt:lpstr>Archivo Black</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Grey Modern Professional Business Project Presentation</dc:title>
  <dc:creator>Jaimey Wilman</dc:creator>
  <cp:lastModifiedBy>Katie Allodi</cp:lastModifiedBy>
  <cp:revision>63</cp:revision>
  <cp:lastPrinted>2023-09-26T19:43:20Z</cp:lastPrinted>
  <dcterms:created xsi:type="dcterms:W3CDTF">2006-08-16T00:00:00Z</dcterms:created>
  <dcterms:modified xsi:type="dcterms:W3CDTF">2023-09-26T19:45:29Z</dcterms:modified>
  <dc:identifier>DAFpk8FS6NE</dc:identifier>
</cp:coreProperties>
</file>